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19"/>
  </p:notesMasterIdLst>
  <p:sldIdLst>
    <p:sldId id="256" r:id="rId2"/>
    <p:sldId id="275" r:id="rId3"/>
    <p:sldId id="292" r:id="rId4"/>
    <p:sldId id="281" r:id="rId5"/>
    <p:sldId id="298" r:id="rId6"/>
    <p:sldId id="299" r:id="rId7"/>
    <p:sldId id="300" r:id="rId8"/>
    <p:sldId id="301" r:id="rId9"/>
    <p:sldId id="302" r:id="rId10"/>
    <p:sldId id="306" r:id="rId11"/>
    <p:sldId id="277" r:id="rId12"/>
    <p:sldId id="304" r:id="rId13"/>
    <p:sldId id="305" r:id="rId14"/>
    <p:sldId id="278" r:id="rId15"/>
    <p:sldId id="297" r:id="rId16"/>
    <p:sldId id="274" r:id="rId17"/>
    <p:sldId id="30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2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89A36E-23DD-C949-A9B9-11D76E3BE4BC}" type="datetimeFigureOut">
              <a:rPr lang="en-US" smtClean="0"/>
              <a:pPr/>
              <a:t>5/14/13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09903-A48D-A346-A3F4-E8FD0F3B6A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aseline="0" dirty="0" smtClean="0"/>
              <a:t>What should Ahab have known from the previous 2 battles with Aram? (1 Kings 20:13,28)</a:t>
            </a:r>
          </a:p>
          <a:p>
            <a:pPr marL="228600" indent="-228600">
              <a:buNone/>
            </a:pPr>
            <a:r>
              <a:rPr lang="en-US" baseline="0" dirty="0" smtClean="0"/>
              <a:t>Paint the picture of Jehoshaphat giving in to some thing that he knew better</a:t>
            </a:r>
          </a:p>
        </p:txBody>
      </p:sp>
      <p:sp>
        <p:nvSpPr>
          <p:cNvPr id="4" name="Slide Number Placeholder 3"/>
          <p:cNvSpPr>
            <a:spLocks noGrp="1"/>
          </p:cNvSpPr>
          <p:nvPr>
            <p:ph type="sldNum" sz="quarter" idx="10"/>
          </p:nvPr>
        </p:nvSpPr>
        <p:spPr/>
        <p:txBody>
          <a:bodyPr/>
          <a:lstStyle/>
          <a:p>
            <a:fld id="{4D509903-A48D-A346-A3F4-E8FD0F3B6A70}"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Jehoshaphat</a:t>
            </a:r>
            <a:r>
              <a:rPr lang="en-US" baseline="0" dirty="0" smtClean="0"/>
              <a:t> was showing the people his faith and trust in God</a:t>
            </a:r>
            <a:endParaRPr lang="en-US" dirty="0" smtClean="0"/>
          </a:p>
          <a:p>
            <a:pPr marL="228600" indent="-228600">
              <a:buAutoNum type="arabicPeriod"/>
            </a:pPr>
            <a:r>
              <a:rPr lang="en-US" dirty="0" smtClean="0"/>
              <a:t>Listen (Directed towards the people!)</a:t>
            </a:r>
            <a:r>
              <a:rPr lang="en-US" baseline="0" dirty="0" smtClean="0"/>
              <a:t> </a:t>
            </a:r>
            <a:r>
              <a:rPr lang="en-US" baseline="0" dirty="0" err="1" smtClean="0"/>
              <a:t>Jahaziel</a:t>
            </a:r>
            <a:r>
              <a:rPr lang="en-US" baseline="0" dirty="0" smtClean="0"/>
              <a:t> to the people (20:15, 17) Jehoshaphat to the people (20:20)</a:t>
            </a:r>
          </a:p>
          <a:p>
            <a:pPr marL="228600" indent="-228600">
              <a:buNone/>
            </a:pPr>
            <a:endParaRPr lang="en-US" dirty="0"/>
          </a:p>
        </p:txBody>
      </p:sp>
      <p:sp>
        <p:nvSpPr>
          <p:cNvPr id="4" name="Slide Number Placeholder 3"/>
          <p:cNvSpPr>
            <a:spLocks noGrp="1"/>
          </p:cNvSpPr>
          <p:nvPr>
            <p:ph type="sldNum" sz="quarter" idx="10"/>
          </p:nvPr>
        </p:nvSpPr>
        <p:spPr/>
        <p:txBody>
          <a:bodyPr/>
          <a:lstStyle/>
          <a:p>
            <a:fld id="{4D509903-A48D-A346-A3F4-E8FD0F3B6A70}"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aseline="0" dirty="0" err="1" smtClean="0"/>
              <a:t>Keil</a:t>
            </a:r>
            <a:r>
              <a:rPr lang="en-US" baseline="0" dirty="0" smtClean="0"/>
              <a:t> and </a:t>
            </a:r>
            <a:r>
              <a:rPr lang="en-US" baseline="0" dirty="0" err="1" smtClean="0"/>
              <a:t>Delitzsch</a:t>
            </a:r>
            <a:r>
              <a:rPr lang="en-US" baseline="0" dirty="0" smtClean="0"/>
              <a:t> think these were prophets who were part of the golden calf worship.</a:t>
            </a:r>
          </a:p>
          <a:p>
            <a:pPr marL="228600" indent="-228600">
              <a:buNone/>
            </a:pPr>
            <a:endParaRPr lang="en-US" baseline="0" dirty="0" smtClean="0"/>
          </a:p>
        </p:txBody>
      </p:sp>
      <p:sp>
        <p:nvSpPr>
          <p:cNvPr id="4" name="Slide Number Placeholder 3"/>
          <p:cNvSpPr>
            <a:spLocks noGrp="1"/>
          </p:cNvSpPr>
          <p:nvPr>
            <p:ph type="sldNum" sz="quarter" idx="10"/>
          </p:nvPr>
        </p:nvSpPr>
        <p:spPr/>
        <p:txBody>
          <a:bodyPr/>
          <a:lstStyle/>
          <a:p>
            <a:fld id="{4D509903-A48D-A346-A3F4-E8FD0F3B6A70}"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aseline="0" dirty="0" smtClean="0"/>
              <a:t>The leader of the people was the shepherd (Numb 27:16-17)…Jesus saw the people without a shepherd (6:34)</a:t>
            </a:r>
          </a:p>
          <a:p>
            <a:pPr marL="228600" indent="-228600">
              <a:buNone/>
            </a:pPr>
            <a:r>
              <a:rPr lang="en-US" baseline="0" dirty="0" smtClean="0"/>
              <a:t>The prophecy also shows that the people wouldn’t lose in the battle on Ahab (</a:t>
            </a:r>
            <a:r>
              <a:rPr lang="en-US" baseline="0" dirty="0" err="1" smtClean="0"/>
              <a:t>cf</a:t>
            </a:r>
            <a:r>
              <a:rPr lang="en-US" baseline="0" dirty="0" smtClean="0"/>
              <a:t> 18:30)</a:t>
            </a:r>
          </a:p>
          <a:p>
            <a:pPr marL="228600" indent="-228600">
              <a:buNone/>
            </a:pPr>
            <a:r>
              <a:rPr lang="en-US" baseline="0" dirty="0" smtClean="0"/>
              <a:t>Neither Kings nor Chronicles attributes this deceiving spirit to the working of Satan. How God sends this Spirit I do not know. But I know who receives the spirit 1) Did not receive the love of the truth—2 </a:t>
            </a:r>
            <a:r>
              <a:rPr lang="en-US" baseline="0" dirty="0" err="1" smtClean="0"/>
              <a:t>Thess</a:t>
            </a:r>
            <a:r>
              <a:rPr lang="en-US" baseline="0" dirty="0" smtClean="0"/>
              <a:t> 2:10…2) did not believe the truth, but took pleasure in unrighteousness—2 </a:t>
            </a:r>
            <a:r>
              <a:rPr lang="en-US" baseline="0" dirty="0" err="1" smtClean="0"/>
              <a:t>Thess</a:t>
            </a:r>
            <a:r>
              <a:rPr lang="en-US" baseline="0" dirty="0" smtClean="0"/>
              <a:t> 2:12</a:t>
            </a:r>
          </a:p>
          <a:p>
            <a:pPr marL="228600" indent="-228600">
              <a:buNone/>
            </a:pPr>
            <a:endParaRPr lang="en-US" baseline="0" dirty="0" smtClean="0"/>
          </a:p>
        </p:txBody>
      </p:sp>
      <p:sp>
        <p:nvSpPr>
          <p:cNvPr id="4" name="Slide Number Placeholder 3"/>
          <p:cNvSpPr>
            <a:spLocks noGrp="1"/>
          </p:cNvSpPr>
          <p:nvPr>
            <p:ph type="sldNum" sz="quarter" idx="10"/>
          </p:nvPr>
        </p:nvSpPr>
        <p:spPr/>
        <p:txBody>
          <a:bodyPr/>
          <a:lstStyle/>
          <a:p>
            <a:fld id="{4D509903-A48D-A346-A3F4-E8FD0F3B6A70}"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aseline="0" dirty="0" smtClean="0"/>
              <a:t>The leader of the people was the shepherd (Numb 27:16-17)…Jesus saw the people without a shepherd (6:34)</a:t>
            </a:r>
          </a:p>
          <a:p>
            <a:pPr marL="228600" indent="-228600">
              <a:buNone/>
            </a:pPr>
            <a:r>
              <a:rPr lang="en-US" baseline="0" dirty="0" smtClean="0"/>
              <a:t>The prophecy also shows that the people wouldn’t lose in the battle on Ahab (</a:t>
            </a:r>
            <a:r>
              <a:rPr lang="en-US" baseline="0" dirty="0" err="1" smtClean="0"/>
              <a:t>cf</a:t>
            </a:r>
            <a:r>
              <a:rPr lang="en-US" baseline="0" smtClean="0"/>
              <a:t> 18:30)</a:t>
            </a:r>
          </a:p>
          <a:p>
            <a:pPr marL="228600" indent="-228600">
              <a:buNone/>
            </a:pPr>
            <a:endParaRPr lang="en-US" baseline="0" dirty="0" smtClean="0"/>
          </a:p>
        </p:txBody>
      </p:sp>
      <p:sp>
        <p:nvSpPr>
          <p:cNvPr id="4" name="Slide Number Placeholder 3"/>
          <p:cNvSpPr>
            <a:spLocks noGrp="1"/>
          </p:cNvSpPr>
          <p:nvPr>
            <p:ph type="sldNum" sz="quarter" idx="10"/>
          </p:nvPr>
        </p:nvSpPr>
        <p:spPr/>
        <p:txBody>
          <a:bodyPr/>
          <a:lstStyle/>
          <a:p>
            <a:fld id="{4D509903-A48D-A346-A3F4-E8FD0F3B6A70}"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Some</a:t>
            </a:r>
            <a:r>
              <a:rPr lang="en-US" baseline="0" dirty="0" smtClean="0"/>
              <a:t> times we have to cut off family because of their sin</a:t>
            </a:r>
          </a:p>
          <a:p>
            <a:pPr marL="228600" indent="-228600">
              <a:buAutoNum type="arabicPeriod"/>
            </a:pPr>
            <a:r>
              <a:rPr lang="en-US" baseline="0" dirty="0" smtClean="0"/>
              <a:t>Seriousness of not seeking the Lord with whole heart (reminds me of Acts 2:46</a:t>
            </a:r>
            <a:endParaRPr lang="en-US" dirty="0" smtClean="0"/>
          </a:p>
          <a:p>
            <a:pPr marL="228600" indent="-228600">
              <a:buNone/>
            </a:pPr>
            <a:r>
              <a:rPr lang="en-US" dirty="0" smtClean="0"/>
              <a:t>He</a:t>
            </a:r>
            <a:r>
              <a:rPr lang="en-US" baseline="0" dirty="0" smtClean="0"/>
              <a:t> never worshipped another god, but He didn’t trust the way God would have him</a:t>
            </a:r>
          </a:p>
          <a:p>
            <a:pPr marL="228600" indent="-228600">
              <a:buNone/>
            </a:pPr>
            <a:endParaRPr lang="en-US" dirty="0"/>
          </a:p>
        </p:txBody>
      </p:sp>
      <p:sp>
        <p:nvSpPr>
          <p:cNvPr id="4" name="Slide Number Placeholder 3"/>
          <p:cNvSpPr>
            <a:spLocks noGrp="1"/>
          </p:cNvSpPr>
          <p:nvPr>
            <p:ph type="sldNum" sz="quarter" idx="10"/>
          </p:nvPr>
        </p:nvSpPr>
        <p:spPr/>
        <p:txBody>
          <a:bodyPr/>
          <a:lstStyle/>
          <a:p>
            <a:fld id="{4D509903-A48D-A346-A3F4-E8FD0F3B6A70}"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aseline="0" dirty="0" smtClean="0"/>
          </a:p>
        </p:txBody>
      </p:sp>
      <p:sp>
        <p:nvSpPr>
          <p:cNvPr id="4" name="Slide Number Placeholder 3"/>
          <p:cNvSpPr>
            <a:spLocks noGrp="1"/>
          </p:cNvSpPr>
          <p:nvPr>
            <p:ph type="sldNum" sz="quarter" idx="10"/>
          </p:nvPr>
        </p:nvSpPr>
        <p:spPr/>
        <p:txBody>
          <a:bodyPr/>
          <a:lstStyle/>
          <a:p>
            <a:fld id="{4D509903-A48D-A346-A3F4-E8FD0F3B6A70}"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4D509903-A48D-A346-A3F4-E8FD0F3B6A70}"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aseline="0" dirty="0" smtClean="0"/>
              <a:t>There seems to be an emphasis on the people during Jehoshaphat’s reign. We’ll note it on the next slide</a:t>
            </a:r>
          </a:p>
        </p:txBody>
      </p:sp>
      <p:sp>
        <p:nvSpPr>
          <p:cNvPr id="4" name="Slide Number Placeholder 3"/>
          <p:cNvSpPr>
            <a:spLocks noGrp="1"/>
          </p:cNvSpPr>
          <p:nvPr>
            <p:ph type="sldNum" sz="quarter" idx="10"/>
          </p:nvPr>
        </p:nvSpPr>
        <p:spPr/>
        <p:txBody>
          <a:bodyPr/>
          <a:lstStyle/>
          <a:p>
            <a:fld id="{4D509903-A48D-A346-A3F4-E8FD0F3B6A70}"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aseline="0" dirty="0" smtClean="0"/>
              <a:t>The battle with Moab, </a:t>
            </a:r>
            <a:r>
              <a:rPr lang="en-US" baseline="0" dirty="0" err="1" smtClean="0"/>
              <a:t>Amon</a:t>
            </a:r>
            <a:r>
              <a:rPr lang="en-US" baseline="0" dirty="0" smtClean="0"/>
              <a:t> and </a:t>
            </a:r>
            <a:r>
              <a:rPr lang="en-US" baseline="0" dirty="0" err="1" smtClean="0"/>
              <a:t>Seir</a:t>
            </a:r>
            <a:r>
              <a:rPr lang="en-US" baseline="0" dirty="0" smtClean="0"/>
              <a:t> (Edom) was just as much for the people than anything else</a:t>
            </a:r>
          </a:p>
          <a:p>
            <a:pPr marL="228600" indent="-228600">
              <a:buNone/>
            </a:pPr>
            <a:r>
              <a:rPr lang="en-US" baseline="0" dirty="0" smtClean="0"/>
              <a:t>Much like in Egypt the people needed to see the salvation of the Lord, Don’t be afraid, don’t </a:t>
            </a:r>
            <a:r>
              <a:rPr lang="en-US" baseline="0" dirty="0" smtClean="0"/>
              <a:t>fight (Ex 14:13)</a:t>
            </a:r>
            <a:endParaRPr lang="en-US" baseline="0" dirty="0" smtClean="0"/>
          </a:p>
        </p:txBody>
      </p:sp>
      <p:sp>
        <p:nvSpPr>
          <p:cNvPr id="4" name="Slide Number Placeholder 3"/>
          <p:cNvSpPr>
            <a:spLocks noGrp="1"/>
          </p:cNvSpPr>
          <p:nvPr>
            <p:ph type="sldNum" sz="quarter" idx="10"/>
          </p:nvPr>
        </p:nvSpPr>
        <p:spPr/>
        <p:txBody>
          <a:bodyPr/>
          <a:lstStyle/>
          <a:p>
            <a:fld id="{4D509903-A48D-A346-A3F4-E8FD0F3B6A70}"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4F410E-FC6D-004B-AFB3-CA31C6F95104}" type="datetimeFigureOut">
              <a:rPr lang="en-US" smtClean="0"/>
              <a:pPr/>
              <a:t>5/14/13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7F2A4B9-8551-074E-B394-0EE57D736E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4F410E-FC6D-004B-AFB3-CA31C6F95104}" type="datetimeFigureOut">
              <a:rPr lang="en-US" smtClean="0"/>
              <a:pPr/>
              <a:t>5/14/13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2A4B9-8551-074E-B394-0EE57D736E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4F410E-FC6D-004B-AFB3-CA31C6F95104}" type="datetimeFigureOut">
              <a:rPr lang="en-US" smtClean="0"/>
              <a:pPr/>
              <a:t>5/14/13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2A4B9-8551-074E-B394-0EE57D736E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4F410E-FC6D-004B-AFB3-CA31C6F95104}" type="datetimeFigureOut">
              <a:rPr lang="en-US" smtClean="0"/>
              <a:pPr/>
              <a:t>5/14/13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2A4B9-8551-074E-B394-0EE57D736E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4F410E-FC6D-004B-AFB3-CA31C6F95104}" type="datetimeFigureOut">
              <a:rPr lang="en-US" smtClean="0"/>
              <a:pPr/>
              <a:t>5/14/13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2A4B9-8551-074E-B394-0EE57D736E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4F410E-FC6D-004B-AFB3-CA31C6F95104}" type="datetimeFigureOut">
              <a:rPr lang="en-US" smtClean="0"/>
              <a:pPr/>
              <a:t>5/14/13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2A4B9-8551-074E-B394-0EE57D736E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4F410E-FC6D-004B-AFB3-CA31C6F95104}" type="datetimeFigureOut">
              <a:rPr lang="en-US" smtClean="0"/>
              <a:pPr/>
              <a:t>5/14/13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2A4B9-8551-074E-B394-0EE57D736E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4F410E-FC6D-004B-AFB3-CA31C6F95104}" type="datetimeFigureOut">
              <a:rPr lang="en-US" smtClean="0"/>
              <a:pPr/>
              <a:t>5/14/13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2A4B9-8551-074E-B394-0EE57D736E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F410E-FC6D-004B-AFB3-CA31C6F95104}" type="datetimeFigureOut">
              <a:rPr lang="en-US" smtClean="0"/>
              <a:pPr/>
              <a:t>5/14/13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2A4B9-8551-074E-B394-0EE57D736E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4F410E-FC6D-004B-AFB3-CA31C6F95104}" type="datetimeFigureOut">
              <a:rPr lang="en-US" smtClean="0"/>
              <a:pPr/>
              <a:t>5/14/13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2A4B9-8551-074E-B394-0EE57D736E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4F410E-FC6D-004B-AFB3-CA31C6F95104}" type="datetimeFigureOut">
              <a:rPr lang="en-US" smtClean="0"/>
              <a:pPr/>
              <a:t>5/14/13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7F2A4B9-8551-074E-B394-0EE57D736EF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4F410E-FC6D-004B-AFB3-CA31C6F95104}" type="datetimeFigureOut">
              <a:rPr lang="en-US" smtClean="0"/>
              <a:pPr/>
              <a:t>5/14/13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F2A4B9-8551-074E-B394-0EE57D736EF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cap="small" dirty="0" smtClean="0">
                <a:solidFill>
                  <a:srgbClr val="000000"/>
                </a:solidFill>
                <a:effectLst>
                  <a:outerShdw blurRad="38100" dist="25400" dir="5400000" algn="tl" rotWithShape="0">
                    <a:srgbClr val="000000">
                      <a:alpha val="43000"/>
                    </a:srgbClr>
                  </a:outerShdw>
                </a:effectLst>
                <a:latin typeface="+mn-lt"/>
              </a:rPr>
              <a:t>The Divided Kingdom</a:t>
            </a:r>
            <a:endParaRPr lang="en-US" cap="small" dirty="0">
              <a:solidFill>
                <a:srgbClr val="000000"/>
              </a:solidFill>
              <a:effectLst>
                <a:outerShdw blurRad="38100" dist="25400" dir="5400000" algn="tl" rotWithShape="0">
                  <a:srgbClr val="000000">
                    <a:alpha val="43000"/>
                  </a:srgbClr>
                </a:outerShdw>
              </a:effectLst>
              <a:latin typeface="+mn-lt"/>
            </a:endParaRPr>
          </a:p>
        </p:txBody>
      </p:sp>
      <p:sp>
        <p:nvSpPr>
          <p:cNvPr id="3" name="Subtitle 2"/>
          <p:cNvSpPr>
            <a:spLocks noGrp="1"/>
          </p:cNvSpPr>
          <p:nvPr>
            <p:ph type="subTitle" idx="1"/>
          </p:nvPr>
        </p:nvSpPr>
        <p:spPr/>
        <p:txBody>
          <a:bodyPr anchor="ctr"/>
          <a:lstStyle/>
          <a:p>
            <a:pPr algn="ctr"/>
            <a:r>
              <a:rPr lang="en-US" dirty="0" smtClean="0"/>
              <a:t>Lesson 6:</a:t>
            </a:r>
          </a:p>
          <a:p>
            <a:pPr algn="ctr"/>
            <a:r>
              <a:rPr lang="en-US" b="1" dirty="0" smtClean="0"/>
              <a:t>Death of Ahab &amp; Reign of Jehoshaphat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cap="small" dirty="0" smtClean="0">
                <a:solidFill>
                  <a:schemeClr val="tx1"/>
                </a:solidFill>
                <a:effectLst>
                  <a:outerShdw blurRad="38100" dist="25400" dir="5400000" algn="tl" rotWithShape="0">
                    <a:srgbClr val="000000">
                      <a:alpha val="43000"/>
                    </a:srgbClr>
                  </a:outerShdw>
                </a:effectLst>
                <a:latin typeface="+mn-lt"/>
              </a:rPr>
              <a:t>Reign of Jehoshaphat</a:t>
            </a:r>
            <a:endParaRPr lang="en-US" sz="3000" b="0" cap="small" dirty="0">
              <a:solidFill>
                <a:schemeClr val="tx1"/>
              </a:solidFill>
              <a:effectLst>
                <a:outerShdw blurRad="38100" dist="25400" dir="5400000" algn="tl" rotWithShape="0">
                  <a:srgbClr val="000000">
                    <a:alpha val="43000"/>
                  </a:srgbClr>
                </a:outerShdw>
              </a:effectLst>
              <a:latin typeface="+mn-lt"/>
            </a:endParaRPr>
          </a:p>
        </p:txBody>
      </p:sp>
      <p:sp>
        <p:nvSpPr>
          <p:cNvPr id="6" name="Subtitle 5"/>
          <p:cNvSpPr>
            <a:spLocks noGrp="1"/>
          </p:cNvSpPr>
          <p:nvPr>
            <p:ph type="subTitle" idx="1"/>
          </p:nvPr>
        </p:nvSpPr>
        <p:spPr/>
        <p:txBody>
          <a:bodyPr anchor="t">
            <a:normAutofit/>
          </a:bodyPr>
          <a:lstStyle/>
          <a:p>
            <a:pPr algn="ctr"/>
            <a:r>
              <a:rPr lang="en-US" sz="3500" dirty="0" smtClean="0"/>
              <a:t>2 Chronicles 19-20</a:t>
            </a:r>
            <a:endParaRPr lang="en-US" sz="3500" dirty="0"/>
          </a:p>
        </p:txBody>
      </p:sp>
      <p:sp>
        <p:nvSpPr>
          <p:cNvPr id="7" name="Title 3"/>
          <p:cNvSpPr txBox="1">
            <a:spLocks/>
          </p:cNvSpPr>
          <p:nvPr/>
        </p:nvSpPr>
        <p:spPr>
          <a:xfrm>
            <a:off x="533400" y="3228536"/>
            <a:ext cx="7851648" cy="1828800"/>
          </a:xfrm>
          <a:prstGeom prst="rect">
            <a:avLst/>
          </a:prstGeom>
          <a:ln>
            <a:noFill/>
          </a:ln>
        </p:spPr>
        <p:txBody>
          <a:bodyPr vert="horz" lIns="0" tIns="0" rIns="18288" bIns="0" anchor="ctr">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000" b="0" i="0" u="none" strike="noStrike" kern="1200" cap="small" spc="0" normalizeH="0" baseline="0" noProof="0" dirty="0">
              <a:ln>
                <a:noFill/>
              </a:ln>
              <a:solidFill>
                <a:schemeClr val="tx1"/>
              </a:solidFill>
              <a:effectLst>
                <a:outerShdw blurRad="38100" dist="25400" dir="5400000" algn="tl" rotWithShape="0">
                  <a:srgbClr val="000000">
                    <a:alpha val="43000"/>
                  </a:srgbClr>
                </a:outerShdw>
              </a:effectLst>
              <a:uLnTx/>
              <a:uFillTx/>
              <a:latin typeface="+mn-lt"/>
              <a:ea typeface="+mj-ea"/>
              <a:cs typeface="+mj-cs"/>
            </a:endParaRPr>
          </a:p>
        </p:txBody>
      </p:sp>
      <p:graphicFrame>
        <p:nvGraphicFramePr>
          <p:cNvPr id="5" name="Table 4"/>
          <p:cNvGraphicFramePr>
            <a:graphicFrameLocks noGrp="1"/>
          </p:cNvGraphicFramePr>
          <p:nvPr/>
        </p:nvGraphicFramePr>
        <p:xfrm>
          <a:off x="530352" y="4339016"/>
          <a:ext cx="7772400" cy="1284240"/>
        </p:xfrm>
        <a:graphic>
          <a:graphicData uri="http://schemas.openxmlformats.org/drawingml/2006/table">
            <a:tbl>
              <a:tblPr firstRow="1" bandRow="1">
                <a:tableStyleId>{9D7B26C5-4107-4FEC-AEDC-1716B250A1EF}</a:tableStyleId>
              </a:tblPr>
              <a:tblGrid>
                <a:gridCol w="3960378"/>
                <a:gridCol w="3812022"/>
              </a:tblGrid>
              <a:tr h="642120">
                <a:tc>
                  <a:txBody>
                    <a:bodyPr/>
                    <a:lstStyle/>
                    <a:p>
                      <a:pPr algn="ctr"/>
                      <a:r>
                        <a:rPr lang="en-US" sz="2900" cap="small" dirty="0" smtClean="0">
                          <a:effectLst/>
                        </a:rPr>
                        <a:t>25 years</a:t>
                      </a:r>
                      <a:endParaRPr lang="en-US" sz="2900" cap="small" dirty="0">
                        <a:effectLst/>
                      </a:endParaRPr>
                    </a:p>
                  </a:txBody>
                  <a:tcPr anchor="ctr"/>
                </a:tc>
                <a:tc>
                  <a:txBody>
                    <a:bodyPr/>
                    <a:lstStyle/>
                    <a:p>
                      <a:pPr algn="ctr"/>
                      <a:r>
                        <a:rPr lang="en-US" sz="2900" cap="small" baseline="0" dirty="0" smtClean="0">
                          <a:effectLst/>
                        </a:rPr>
                        <a:t>872-848 </a:t>
                      </a:r>
                      <a:r>
                        <a:rPr lang="en-US" sz="2900" cap="small" dirty="0" smtClean="0">
                          <a:effectLst/>
                        </a:rPr>
                        <a:t>BC</a:t>
                      </a:r>
                      <a:endParaRPr lang="en-US" sz="2900" cap="small" dirty="0">
                        <a:effectLst/>
                      </a:endParaRPr>
                    </a:p>
                  </a:txBody>
                  <a:tcPr anchor="ctr"/>
                </a:tc>
              </a:tr>
              <a:tr h="642120">
                <a:tc>
                  <a:txBody>
                    <a:bodyPr/>
                    <a:lstStyle/>
                    <a:p>
                      <a:pPr algn="ctr"/>
                      <a:r>
                        <a:rPr lang="en-US" sz="2900" cap="small" dirty="0" smtClean="0">
                          <a:effectLst/>
                        </a:rPr>
                        <a:t>1 Kings 22:41-50</a:t>
                      </a:r>
                      <a:endParaRPr lang="en-US" sz="2900" cap="small" dirty="0">
                        <a:effectLst/>
                      </a:endParaRPr>
                    </a:p>
                  </a:txBody>
                  <a:tcPr anchor="ctr"/>
                </a:tc>
                <a:tc>
                  <a:txBody>
                    <a:bodyPr/>
                    <a:lstStyle/>
                    <a:p>
                      <a:pPr algn="ctr"/>
                      <a:r>
                        <a:rPr lang="en-US" sz="2900" cap="small" dirty="0" smtClean="0">
                          <a:effectLst/>
                        </a:rPr>
                        <a:t>2 Chronicles 17-20</a:t>
                      </a:r>
                      <a:endParaRPr lang="en-US" sz="2900" cap="small" dirty="0">
                        <a:effectLst/>
                      </a:endParaRPr>
                    </a:p>
                  </a:txBody>
                  <a:tcPr anchor="ctr"/>
                </a:tc>
              </a:tr>
            </a:tbl>
          </a:graphicData>
        </a:graphic>
      </p:graphicFrame>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cap="small" dirty="0" smtClean="0">
                <a:solidFill>
                  <a:srgbClr val="000000"/>
                </a:solidFill>
              </a:rPr>
              <a:t>Jehu’s Words To Jehoshaphat</a:t>
            </a:r>
            <a:br>
              <a:rPr lang="en-US" b="1" cap="small" dirty="0" smtClean="0">
                <a:solidFill>
                  <a:srgbClr val="000000"/>
                </a:solidFill>
              </a:rPr>
            </a:br>
            <a:r>
              <a:rPr lang="en-US" sz="3556" cap="small" dirty="0" smtClean="0">
                <a:solidFill>
                  <a:srgbClr val="000000"/>
                </a:solidFill>
              </a:rPr>
              <a:t>(2 Chronicles 19:2)</a:t>
            </a:r>
            <a:endParaRPr lang="en-US" sz="3556" cap="small" dirty="0">
              <a:solidFill>
                <a:srgbClr val="000000"/>
              </a:solidFill>
            </a:endParaRPr>
          </a:p>
        </p:txBody>
      </p:sp>
      <p:sp>
        <p:nvSpPr>
          <p:cNvPr id="5" name="Content Placeholder 4"/>
          <p:cNvSpPr>
            <a:spLocks noGrp="1"/>
          </p:cNvSpPr>
          <p:nvPr>
            <p:ph idx="1"/>
          </p:nvPr>
        </p:nvSpPr>
        <p:spPr/>
        <p:txBody>
          <a:bodyPr anchor="ctr">
            <a:noAutofit/>
          </a:bodyPr>
          <a:lstStyle/>
          <a:p>
            <a:pPr algn="ctr">
              <a:spcAft>
                <a:spcPts val="3000"/>
              </a:spcAft>
              <a:buNone/>
            </a:pPr>
            <a:r>
              <a:rPr lang="en-US" b="1" dirty="0" smtClean="0"/>
              <a:t>“Should you help the wicked and love those who hate the Lord and so bring wrath on yourself from the Lord?”</a:t>
            </a:r>
          </a:p>
          <a:p>
            <a:pPr>
              <a:spcAft>
                <a:spcPts val="3000"/>
              </a:spcAft>
            </a:pPr>
            <a:r>
              <a:rPr lang="en-US" dirty="0" smtClean="0"/>
              <a:t>Alliance with Ahab (18:1ff)</a:t>
            </a:r>
          </a:p>
          <a:p>
            <a:pPr>
              <a:spcAft>
                <a:spcPts val="3000"/>
              </a:spcAft>
            </a:pPr>
            <a:r>
              <a:rPr lang="en-US" dirty="0" smtClean="0"/>
              <a:t>Alliance with </a:t>
            </a:r>
            <a:r>
              <a:rPr lang="en-US" dirty="0" err="1" smtClean="0"/>
              <a:t>Ahaziah</a:t>
            </a:r>
            <a:r>
              <a:rPr lang="en-US" dirty="0" smtClean="0"/>
              <a:t> (20:35-37)</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ctr"/>
          <a:lstStyle/>
          <a:p>
            <a:pPr algn="ctr"/>
            <a:r>
              <a:rPr lang="en-US" b="1" cap="small" dirty="0" smtClean="0">
                <a:solidFill>
                  <a:srgbClr val="000000"/>
                </a:solidFill>
                <a:effectLst>
                  <a:glow rad="228600">
                    <a:schemeClr val="bg2">
                      <a:alpha val="75000"/>
                    </a:schemeClr>
                  </a:glow>
                </a:effectLst>
              </a:rPr>
              <a:t>Applications 2013</a:t>
            </a:r>
            <a:endParaRPr lang="en-US" b="1" cap="small" dirty="0">
              <a:solidFill>
                <a:srgbClr val="000000"/>
              </a:solidFill>
              <a:effectLst>
                <a:glow rad="228600">
                  <a:schemeClr val="bg2">
                    <a:alpha val="75000"/>
                  </a:schemeClr>
                </a:glow>
              </a:effectLst>
            </a:endParaRPr>
          </a:p>
        </p:txBody>
      </p:sp>
      <p:sp>
        <p:nvSpPr>
          <p:cNvPr id="8" name="Content Placeholder 7"/>
          <p:cNvSpPr>
            <a:spLocks noGrp="1"/>
          </p:cNvSpPr>
          <p:nvPr>
            <p:ph idx="1"/>
          </p:nvPr>
        </p:nvSpPr>
        <p:spPr/>
        <p:txBody>
          <a:bodyPr anchor="ctr">
            <a:normAutofit/>
          </a:bodyPr>
          <a:lstStyle/>
          <a:p>
            <a:pPr marL="457200" indent="-457200">
              <a:spcAft>
                <a:spcPts val="1800"/>
              </a:spcAft>
              <a:buClr>
                <a:schemeClr val="tx1"/>
              </a:buClr>
              <a:buFont typeface="+mj-lt"/>
              <a:buAutoNum type="arabicPeriod"/>
            </a:pPr>
            <a:r>
              <a:rPr lang="en-US" sz="2378" dirty="0" smtClean="0"/>
              <a:t>Speaking God’s truths will get us in trouble with man, but blessed by God (Matt 5:10-12)</a:t>
            </a:r>
          </a:p>
          <a:p>
            <a:pPr marL="457200" indent="-457200">
              <a:spcAft>
                <a:spcPts val="1800"/>
              </a:spcAft>
              <a:buClr>
                <a:schemeClr val="tx1"/>
              </a:buClr>
              <a:buFont typeface="+mj-lt"/>
              <a:buAutoNum type="arabicPeriod"/>
            </a:pPr>
            <a:r>
              <a:rPr lang="en-US" sz="2378" dirty="0" smtClean="0"/>
              <a:t>The </a:t>
            </a:r>
            <a:r>
              <a:rPr lang="en-US" sz="2378" cap="small" dirty="0" smtClean="0"/>
              <a:t>Lord</a:t>
            </a:r>
            <a:r>
              <a:rPr lang="en-US" sz="2378" dirty="0" smtClean="0"/>
              <a:t> gives chances, but will eventually give a person over to their desires (Rom 1:24,26,28)</a:t>
            </a:r>
          </a:p>
          <a:p>
            <a:pPr marL="457200" indent="-457200">
              <a:spcAft>
                <a:spcPts val="1800"/>
              </a:spcAft>
              <a:buClr>
                <a:schemeClr val="tx1"/>
              </a:buClr>
              <a:buFont typeface="+mj-lt"/>
              <a:buAutoNum type="arabicPeriod" startAt="3"/>
            </a:pPr>
            <a:r>
              <a:rPr lang="en-US" sz="2378" dirty="0" smtClean="0"/>
              <a:t>Our alignments in life matter to God (2 </a:t>
            </a:r>
            <a:r>
              <a:rPr lang="en-US" sz="2378" dirty="0" err="1" smtClean="0"/>
              <a:t>Cor</a:t>
            </a:r>
            <a:r>
              <a:rPr lang="en-US" sz="2378" dirty="0" smtClean="0"/>
              <a:t> 6:14-18)</a:t>
            </a:r>
          </a:p>
          <a:p>
            <a:pPr marL="457200" indent="-457200">
              <a:spcAft>
                <a:spcPts val="1800"/>
              </a:spcAft>
              <a:buClr>
                <a:schemeClr val="tx1"/>
              </a:buClr>
              <a:buFont typeface="+mj-lt"/>
              <a:buAutoNum type="arabicPeriod" startAt="3"/>
            </a:pPr>
            <a:endParaRPr lang="en-US" sz="2378" dirty="0" smtClean="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dissolve">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cap="small" dirty="0" smtClean="0">
                <a:solidFill>
                  <a:srgbClr val="000000"/>
                </a:solidFill>
              </a:rPr>
              <a:t>Jehu’s Words To Jehoshaphat</a:t>
            </a:r>
            <a:br>
              <a:rPr lang="en-US" b="1" cap="small" dirty="0" smtClean="0">
                <a:solidFill>
                  <a:srgbClr val="000000"/>
                </a:solidFill>
              </a:rPr>
            </a:br>
            <a:r>
              <a:rPr lang="en-US" sz="3556" cap="small" dirty="0" smtClean="0">
                <a:solidFill>
                  <a:srgbClr val="000000"/>
                </a:solidFill>
              </a:rPr>
              <a:t>(2 Chronicles 19:3)</a:t>
            </a:r>
            <a:endParaRPr lang="en-US" sz="3556" cap="small" dirty="0">
              <a:solidFill>
                <a:srgbClr val="000000"/>
              </a:solidFill>
            </a:endParaRPr>
          </a:p>
        </p:txBody>
      </p:sp>
      <p:sp>
        <p:nvSpPr>
          <p:cNvPr id="5" name="Content Placeholder 4"/>
          <p:cNvSpPr>
            <a:spLocks noGrp="1"/>
          </p:cNvSpPr>
          <p:nvPr>
            <p:ph idx="1"/>
          </p:nvPr>
        </p:nvSpPr>
        <p:spPr/>
        <p:txBody>
          <a:bodyPr anchor="ctr">
            <a:noAutofit/>
          </a:bodyPr>
          <a:lstStyle/>
          <a:p>
            <a:pPr algn="ctr">
              <a:spcAft>
                <a:spcPts val="1800"/>
              </a:spcAft>
              <a:buNone/>
            </a:pPr>
            <a:r>
              <a:rPr lang="en-US" sz="2500" b="1" dirty="0" smtClean="0"/>
              <a:t>“But there is some good in you, for you have set your heart to seek God.”</a:t>
            </a:r>
          </a:p>
          <a:p>
            <a:pPr>
              <a:spcAft>
                <a:spcPts val="1200"/>
              </a:spcAft>
            </a:pPr>
            <a:r>
              <a:rPr lang="en-US" sz="2200" dirty="0" smtClean="0"/>
              <a:t>Brought the people back to the Lord (19:4)</a:t>
            </a:r>
          </a:p>
          <a:p>
            <a:pPr>
              <a:spcAft>
                <a:spcPts val="1200"/>
              </a:spcAft>
            </a:pPr>
            <a:r>
              <a:rPr lang="en-US" sz="2200" dirty="0" smtClean="0"/>
              <a:t>Set up judges and charged them to fear the </a:t>
            </a:r>
            <a:r>
              <a:rPr lang="en-US" sz="2200" cap="small" dirty="0" smtClean="0"/>
              <a:t>Lord</a:t>
            </a:r>
            <a:r>
              <a:rPr lang="en-US" sz="2200" dirty="0" smtClean="0"/>
              <a:t> (19:5-11)</a:t>
            </a:r>
          </a:p>
          <a:p>
            <a:pPr>
              <a:spcAft>
                <a:spcPts val="1200"/>
              </a:spcAft>
            </a:pPr>
            <a:r>
              <a:rPr lang="en-US" sz="2200" dirty="0" smtClean="0"/>
              <a:t>When afraid of enemies turned to seek the Lord (20:3-12)</a:t>
            </a:r>
          </a:p>
          <a:p>
            <a:pPr>
              <a:spcAft>
                <a:spcPts val="1200"/>
              </a:spcAft>
            </a:pPr>
            <a:r>
              <a:rPr lang="en-US" sz="2200" dirty="0" smtClean="0"/>
              <a:t>God gave him rest on all sides (20:30)</a:t>
            </a:r>
          </a:p>
          <a:p>
            <a:pPr>
              <a:spcAft>
                <a:spcPts val="1200"/>
              </a:spcAft>
            </a:pPr>
            <a:r>
              <a:rPr lang="en-US" sz="2200" dirty="0" smtClean="0"/>
              <a:t>Didn’t depart from doing right, like his father </a:t>
            </a:r>
            <a:r>
              <a:rPr lang="en-US" sz="2200" dirty="0" err="1" smtClean="0"/>
              <a:t>Asa</a:t>
            </a:r>
            <a:r>
              <a:rPr lang="en-US" sz="2200" dirty="0" smtClean="0"/>
              <a:t> (20:32)</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normAutofit/>
          </a:bodyPr>
          <a:lstStyle/>
          <a:p>
            <a:pPr algn="ctr"/>
            <a:r>
              <a:rPr lang="en-US" b="1" cap="small" dirty="0" smtClean="0">
                <a:solidFill>
                  <a:srgbClr val="000000"/>
                </a:solidFill>
              </a:rPr>
              <a:t>The People of Judah</a:t>
            </a:r>
            <a:endParaRPr lang="en-US" sz="3556" cap="small" dirty="0">
              <a:solidFill>
                <a:srgbClr val="000000"/>
              </a:solidFill>
            </a:endParaRPr>
          </a:p>
        </p:txBody>
      </p:sp>
      <p:sp>
        <p:nvSpPr>
          <p:cNvPr id="6" name="Rectangle 5"/>
          <p:cNvSpPr/>
          <p:nvPr/>
        </p:nvSpPr>
        <p:spPr>
          <a:xfrm>
            <a:off x="457200" y="1471003"/>
            <a:ext cx="8229600" cy="707886"/>
          </a:xfrm>
          <a:prstGeom prst="rect">
            <a:avLst/>
          </a:prstGeom>
          <a:solidFill>
            <a:schemeClr val="bg1">
              <a:lumMod val="95000"/>
            </a:schemeClr>
          </a:solidFill>
          <a:ln>
            <a:solidFill>
              <a:schemeClr val="tx1"/>
            </a:solidFill>
          </a:ln>
        </p:spPr>
        <p:txBody>
          <a:bodyPr wrap="square">
            <a:spAutoFit/>
          </a:bodyPr>
          <a:lstStyle/>
          <a:p>
            <a:pPr algn="ctr"/>
            <a:r>
              <a:rPr lang="en-US" sz="2000" dirty="0" smtClean="0"/>
              <a:t>20:4 So Judah gathered together to seek help from the LORD; they even came from all the cities of Judah to seek the LORD.</a:t>
            </a:r>
            <a:endParaRPr lang="en-US" sz="2000" dirty="0"/>
          </a:p>
        </p:txBody>
      </p:sp>
      <p:sp>
        <p:nvSpPr>
          <p:cNvPr id="7" name="Rectangle 6"/>
          <p:cNvSpPr/>
          <p:nvPr/>
        </p:nvSpPr>
        <p:spPr>
          <a:xfrm>
            <a:off x="457200" y="2545130"/>
            <a:ext cx="8229600" cy="707886"/>
          </a:xfrm>
          <a:prstGeom prst="rect">
            <a:avLst/>
          </a:prstGeom>
          <a:solidFill>
            <a:schemeClr val="bg1">
              <a:lumMod val="95000"/>
            </a:schemeClr>
          </a:solidFill>
          <a:ln>
            <a:solidFill>
              <a:schemeClr val="tx1"/>
            </a:solidFill>
          </a:ln>
        </p:spPr>
        <p:txBody>
          <a:bodyPr wrap="square">
            <a:spAutoFit/>
          </a:bodyPr>
          <a:lstStyle/>
          <a:p>
            <a:pPr algn="ctr"/>
            <a:r>
              <a:rPr lang="en-US" sz="2000" dirty="0" smtClean="0"/>
              <a:t>20:13 All Judah was standing before the LORD, with their infants, their wives and their children.</a:t>
            </a:r>
            <a:endParaRPr lang="en-US" sz="2000" dirty="0"/>
          </a:p>
        </p:txBody>
      </p:sp>
      <p:sp>
        <p:nvSpPr>
          <p:cNvPr id="8" name="Rectangle 7"/>
          <p:cNvSpPr/>
          <p:nvPr/>
        </p:nvSpPr>
        <p:spPr>
          <a:xfrm>
            <a:off x="457200" y="3619257"/>
            <a:ext cx="8229600" cy="1015663"/>
          </a:xfrm>
          <a:prstGeom prst="rect">
            <a:avLst/>
          </a:prstGeom>
          <a:solidFill>
            <a:schemeClr val="bg1">
              <a:lumMod val="95000"/>
            </a:schemeClr>
          </a:solidFill>
          <a:ln>
            <a:solidFill>
              <a:schemeClr val="tx1"/>
            </a:solidFill>
          </a:ln>
        </p:spPr>
        <p:txBody>
          <a:bodyPr wrap="square">
            <a:spAutoFit/>
          </a:bodyPr>
          <a:lstStyle/>
          <a:p>
            <a:pPr algn="ctr"/>
            <a:r>
              <a:rPr lang="en-US" sz="2000" dirty="0" smtClean="0"/>
              <a:t>20:18 Jehoshaphat bowed his head with his face to the ground, and all Judah and the inhabitants of Jerusalem fell down before the LORD, worshiping the LORD.</a:t>
            </a:r>
            <a:endParaRPr lang="en-US" sz="2000" dirty="0"/>
          </a:p>
        </p:txBody>
      </p:sp>
      <p:sp>
        <p:nvSpPr>
          <p:cNvPr id="9" name="Rectangle 8"/>
          <p:cNvSpPr/>
          <p:nvPr/>
        </p:nvSpPr>
        <p:spPr>
          <a:xfrm>
            <a:off x="457200" y="5001161"/>
            <a:ext cx="8229600" cy="1323439"/>
          </a:xfrm>
          <a:prstGeom prst="rect">
            <a:avLst/>
          </a:prstGeom>
          <a:solidFill>
            <a:schemeClr val="bg1">
              <a:lumMod val="95000"/>
            </a:schemeClr>
          </a:solidFill>
          <a:ln>
            <a:solidFill>
              <a:schemeClr val="tx1"/>
            </a:solidFill>
          </a:ln>
        </p:spPr>
        <p:txBody>
          <a:bodyPr wrap="square">
            <a:spAutoFit/>
          </a:bodyPr>
          <a:lstStyle/>
          <a:p>
            <a:pPr algn="ctr"/>
            <a:r>
              <a:rPr lang="en-US" sz="2000" dirty="0" smtClean="0"/>
              <a:t> 20:27 Every man of Judah and Jerusalem returned with Jehoshaphat at their head, returning to Jerusalem with joy, for the LORD had made them to rejoice over their enemies. 28 They came to Jerusalem with harps, lyres and trumpets to the house of the LORD. </a:t>
            </a:r>
            <a:endParaRPr lang="en-US" sz="2000" dirty="0"/>
          </a:p>
        </p:txBody>
      </p:sp>
      <p:sp>
        <p:nvSpPr>
          <p:cNvPr id="10" name="Rectangle 9"/>
          <p:cNvSpPr/>
          <p:nvPr/>
        </p:nvSpPr>
        <p:spPr>
          <a:xfrm>
            <a:off x="457200" y="133487"/>
            <a:ext cx="8229600" cy="769441"/>
          </a:xfrm>
          <a:prstGeom prst="rect">
            <a:avLst/>
          </a:prstGeom>
          <a:solidFill>
            <a:schemeClr val="accent1">
              <a:lumMod val="20000"/>
              <a:lumOff val="80000"/>
            </a:schemeClr>
          </a:solidFill>
          <a:ln>
            <a:solidFill>
              <a:schemeClr val="tx2"/>
            </a:solidFill>
          </a:ln>
        </p:spPr>
        <p:txBody>
          <a:bodyPr wrap="square">
            <a:spAutoFit/>
          </a:bodyPr>
          <a:lstStyle/>
          <a:p>
            <a:pPr algn="ctr"/>
            <a:r>
              <a:rPr lang="en-US" sz="2200" dirty="0" smtClean="0"/>
              <a:t>33 The high places, however, were not removed; </a:t>
            </a:r>
            <a:r>
              <a:rPr lang="en-US" sz="2200" b="1" dirty="0" smtClean="0"/>
              <a:t>the people had not yet directed their hearts to the God of their fathers.</a:t>
            </a:r>
            <a:endParaRPr lang="en-US" sz="2200" b="1" dirty="0"/>
          </a:p>
        </p:txBody>
      </p:sp>
      <p:sp>
        <p:nvSpPr>
          <p:cNvPr id="11" name="Rectangle 10"/>
          <p:cNvSpPr/>
          <p:nvPr/>
        </p:nvSpPr>
        <p:spPr>
          <a:xfrm>
            <a:off x="2478154" y="2178889"/>
            <a:ext cx="3686253" cy="366241"/>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t>Jehoshaphat’s Prayer</a:t>
            </a:r>
            <a:endParaRPr lang="en-US" sz="2200" dirty="0"/>
          </a:p>
        </p:txBody>
      </p:sp>
      <p:sp>
        <p:nvSpPr>
          <p:cNvPr id="13" name="Rectangle 12"/>
          <p:cNvSpPr/>
          <p:nvPr/>
        </p:nvSpPr>
        <p:spPr>
          <a:xfrm>
            <a:off x="2478154" y="3253016"/>
            <a:ext cx="3686253" cy="366241"/>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err="1" smtClean="0"/>
              <a:t>Jehaziel’s</a:t>
            </a:r>
            <a:r>
              <a:rPr lang="en-US" sz="2200" dirty="0" smtClean="0"/>
              <a:t> Message</a:t>
            </a:r>
            <a:endParaRPr lang="en-US" sz="2200" dirty="0"/>
          </a:p>
        </p:txBody>
      </p:sp>
      <p:sp>
        <p:nvSpPr>
          <p:cNvPr id="14" name="Rectangle 13"/>
          <p:cNvSpPr/>
          <p:nvPr/>
        </p:nvSpPr>
        <p:spPr>
          <a:xfrm>
            <a:off x="2478154" y="4634920"/>
            <a:ext cx="3686253" cy="366241"/>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t>Jehoshaphat’s Message</a:t>
            </a:r>
            <a:endParaRPr lang="en-US" sz="22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To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To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To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lide(fromTo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slide(fromTop)">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slide(fromTop)">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lide(fromTop)">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slide(fromBottom)">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ctr"/>
          <a:lstStyle/>
          <a:p>
            <a:pPr algn="ctr"/>
            <a:r>
              <a:rPr lang="en-US" b="1" cap="small" dirty="0" smtClean="0">
                <a:solidFill>
                  <a:srgbClr val="000000"/>
                </a:solidFill>
                <a:effectLst>
                  <a:glow rad="228600">
                    <a:schemeClr val="bg2">
                      <a:alpha val="75000"/>
                    </a:schemeClr>
                  </a:glow>
                </a:effectLst>
              </a:rPr>
              <a:t>Applications 2013</a:t>
            </a:r>
            <a:endParaRPr lang="en-US" b="1" cap="small" dirty="0">
              <a:solidFill>
                <a:srgbClr val="000000"/>
              </a:solidFill>
              <a:effectLst>
                <a:glow rad="228600">
                  <a:schemeClr val="bg2">
                    <a:alpha val="75000"/>
                  </a:schemeClr>
                </a:glow>
              </a:effectLst>
            </a:endParaRPr>
          </a:p>
        </p:txBody>
      </p:sp>
      <p:sp>
        <p:nvSpPr>
          <p:cNvPr id="8" name="Content Placeholder 7"/>
          <p:cNvSpPr>
            <a:spLocks noGrp="1"/>
          </p:cNvSpPr>
          <p:nvPr>
            <p:ph idx="1"/>
          </p:nvPr>
        </p:nvSpPr>
        <p:spPr/>
        <p:txBody>
          <a:bodyPr anchor="ctr">
            <a:normAutofit/>
          </a:bodyPr>
          <a:lstStyle/>
          <a:p>
            <a:pPr marL="457200" indent="-457200">
              <a:spcAft>
                <a:spcPts val="1800"/>
              </a:spcAft>
              <a:buClr>
                <a:schemeClr val="tx1"/>
              </a:buClr>
              <a:buFont typeface="+mj-lt"/>
              <a:buAutoNum type="arabicPeriod"/>
            </a:pPr>
            <a:r>
              <a:rPr lang="en-US" sz="2378" dirty="0" smtClean="0"/>
              <a:t>Speaking God’s truths will get us in trouble with man, but blessed by God (Matt 5:10-12)</a:t>
            </a:r>
          </a:p>
          <a:p>
            <a:pPr marL="457200" indent="-457200">
              <a:spcAft>
                <a:spcPts val="1800"/>
              </a:spcAft>
              <a:buClr>
                <a:schemeClr val="tx1"/>
              </a:buClr>
              <a:buFont typeface="+mj-lt"/>
              <a:buAutoNum type="arabicPeriod"/>
            </a:pPr>
            <a:r>
              <a:rPr lang="en-US" sz="2378" dirty="0" smtClean="0"/>
              <a:t>The </a:t>
            </a:r>
            <a:r>
              <a:rPr lang="en-US" sz="2378" cap="small" dirty="0" smtClean="0"/>
              <a:t>Lord</a:t>
            </a:r>
            <a:r>
              <a:rPr lang="en-US" sz="2378" dirty="0" smtClean="0"/>
              <a:t> gives chances, but will eventually give a person over to their desires (Rom 1:24,26,28)</a:t>
            </a:r>
          </a:p>
          <a:p>
            <a:pPr marL="457200" indent="-457200">
              <a:spcAft>
                <a:spcPts val="1800"/>
              </a:spcAft>
              <a:buClr>
                <a:schemeClr val="tx1"/>
              </a:buClr>
              <a:buFont typeface="+mj-lt"/>
              <a:buAutoNum type="arabicPeriod" startAt="3"/>
            </a:pPr>
            <a:r>
              <a:rPr lang="en-US" sz="2378" dirty="0" smtClean="0"/>
              <a:t>Our alignments in life matter to God (2 </a:t>
            </a:r>
            <a:r>
              <a:rPr lang="en-US" sz="2378" dirty="0" err="1" smtClean="0"/>
              <a:t>Cor</a:t>
            </a:r>
            <a:r>
              <a:rPr lang="en-US" sz="2378" dirty="0" smtClean="0"/>
              <a:t> 6:14-18)</a:t>
            </a:r>
          </a:p>
          <a:p>
            <a:pPr marL="457200" indent="-457200">
              <a:spcAft>
                <a:spcPts val="1800"/>
              </a:spcAft>
              <a:buClr>
                <a:schemeClr val="tx1"/>
              </a:buClr>
              <a:buFont typeface="+mj-lt"/>
              <a:buAutoNum type="arabicPeriod" startAt="3"/>
            </a:pPr>
            <a:r>
              <a:rPr lang="en-US" sz="2378" dirty="0" smtClean="0"/>
              <a:t>Trust in the salvation of the Lord (Acts 4:10-12)</a:t>
            </a:r>
          </a:p>
          <a:p>
            <a:pPr marL="457200" indent="-457200">
              <a:spcAft>
                <a:spcPts val="1800"/>
              </a:spcAft>
              <a:buClr>
                <a:schemeClr val="tx1"/>
              </a:buClr>
              <a:buFont typeface="+mj-lt"/>
              <a:buAutoNum type="arabicPeriod" startAt="3"/>
            </a:pPr>
            <a:r>
              <a:rPr lang="en-US" sz="2378" dirty="0" smtClean="0"/>
              <a:t>God gives those who trust in Him reasons to rejoice! (</a:t>
            </a:r>
            <a:r>
              <a:rPr lang="en-US" sz="2378" dirty="0" smtClean="0"/>
              <a:t>Philippians </a:t>
            </a:r>
            <a:r>
              <a:rPr lang="en-US" sz="2378" dirty="0" smtClean="0"/>
              <a:t>4:4-7)</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dissolve">
                                      <p:cBhvr>
                                        <p:cTn id="7" dur="500"/>
                                        <p:tgtEl>
                                          <p:spTgt spid="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dissolve">
                                      <p:cBhvr>
                                        <p:cTn id="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cap="small" dirty="0" smtClean="0">
                <a:solidFill>
                  <a:srgbClr val="000000"/>
                </a:solidFill>
                <a:effectLst>
                  <a:glow rad="228600">
                    <a:schemeClr val="bg2">
                      <a:alpha val="75000"/>
                    </a:schemeClr>
                  </a:glow>
                  <a:outerShdw blurRad="38100" dist="25400" dir="5400000" algn="tl" rotWithShape="0">
                    <a:srgbClr val="000000">
                      <a:alpha val="43000"/>
                    </a:srgbClr>
                  </a:outerShdw>
                </a:effectLst>
              </a:rPr>
              <a:t>Next Week</a:t>
            </a:r>
            <a:endParaRPr lang="en-US" cap="small" dirty="0">
              <a:solidFill>
                <a:srgbClr val="000000"/>
              </a:solidFill>
              <a:effectLst>
                <a:glow rad="228600">
                  <a:schemeClr val="bg2">
                    <a:alpha val="75000"/>
                  </a:schemeClr>
                </a:glow>
                <a:outerShdw blurRad="38100" dist="25400" dir="5400000" algn="tl" rotWithShape="0">
                  <a:srgbClr val="000000">
                    <a:alpha val="43000"/>
                  </a:srgbClr>
                </a:outerShdw>
              </a:effectLst>
            </a:endParaRPr>
          </a:p>
        </p:txBody>
      </p:sp>
      <p:sp>
        <p:nvSpPr>
          <p:cNvPr id="5" name="Subtitle 4"/>
          <p:cNvSpPr>
            <a:spLocks noGrp="1"/>
          </p:cNvSpPr>
          <p:nvPr>
            <p:ph type="subTitle" idx="1"/>
          </p:nvPr>
        </p:nvSpPr>
        <p:spPr/>
        <p:txBody>
          <a:bodyPr anchor="b">
            <a:normAutofit fontScale="92500" lnSpcReduction="20000"/>
          </a:bodyPr>
          <a:lstStyle/>
          <a:p>
            <a:pPr algn="ctr"/>
            <a:r>
              <a:rPr lang="en-US" sz="3200" b="1" cap="small" dirty="0" smtClean="0"/>
              <a:t>2 Kings 1-3</a:t>
            </a:r>
          </a:p>
          <a:p>
            <a:pPr algn="ctr"/>
            <a:r>
              <a:rPr lang="en-US" sz="3200" b="1" cap="small" dirty="0" smtClean="0"/>
              <a:t>2 Chronicles 21</a:t>
            </a:r>
          </a:p>
          <a:p>
            <a:pPr algn="ctr"/>
            <a:endParaRPr lang="en-US" dirty="0" smtClean="0"/>
          </a:p>
          <a:p>
            <a:pPr algn="ctr"/>
            <a:r>
              <a:rPr lang="en-US" sz="3200" cap="small" dirty="0" err="1" smtClean="0"/>
              <a:t>Ahaziah</a:t>
            </a:r>
            <a:r>
              <a:rPr lang="en-US" sz="3200" cap="small" dirty="0" smtClean="0"/>
              <a:t>, </a:t>
            </a:r>
            <a:r>
              <a:rPr lang="en-US" sz="3200" cap="small" dirty="0" err="1" smtClean="0"/>
              <a:t>Jehoram(s</a:t>
            </a:r>
            <a:r>
              <a:rPr lang="en-US" sz="3200" cap="small" dirty="0" smtClean="0"/>
              <a:t>), Elijah &amp; Elisha</a:t>
            </a:r>
            <a:endParaRPr lang="en-US" sz="3200" cap="small" dirty="0"/>
          </a:p>
        </p:txBody>
      </p:sp>
    </p:spTree>
  </p:cSld>
  <p:clrMapOvr>
    <a:masterClrMapping/>
  </p:clrMapOvr>
  <p:transition spd="slow">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cap="small" dirty="0" smtClean="0">
                <a:solidFill>
                  <a:srgbClr val="000000"/>
                </a:solidFill>
              </a:rPr>
              <a:t>Jehoshaphat</a:t>
            </a:r>
            <a:endParaRPr lang="en-US" cap="small" dirty="0">
              <a:solidFill>
                <a:srgbClr val="000000"/>
              </a:solidFill>
            </a:endParaRPr>
          </a:p>
        </p:txBody>
      </p:sp>
      <p:sp>
        <p:nvSpPr>
          <p:cNvPr id="5" name="Text Placeholder 4"/>
          <p:cNvSpPr>
            <a:spLocks noGrp="1"/>
          </p:cNvSpPr>
          <p:nvPr>
            <p:ph type="body" idx="1"/>
          </p:nvPr>
        </p:nvSpPr>
        <p:spPr/>
        <p:txBody>
          <a:bodyPr/>
          <a:lstStyle/>
          <a:p>
            <a:endParaRPr lang="en-US"/>
          </a:p>
        </p:txBody>
      </p:sp>
      <p:graphicFrame>
        <p:nvGraphicFramePr>
          <p:cNvPr id="6" name="Table 5"/>
          <p:cNvGraphicFramePr>
            <a:graphicFrameLocks noGrp="1"/>
          </p:cNvGraphicFramePr>
          <p:nvPr/>
        </p:nvGraphicFramePr>
        <p:xfrm>
          <a:off x="530352" y="2704664"/>
          <a:ext cx="7772400" cy="1284240"/>
        </p:xfrm>
        <a:graphic>
          <a:graphicData uri="http://schemas.openxmlformats.org/drawingml/2006/table">
            <a:tbl>
              <a:tblPr firstRow="1" bandRow="1">
                <a:tableStyleId>{9D7B26C5-4107-4FEC-AEDC-1716B250A1EF}</a:tableStyleId>
              </a:tblPr>
              <a:tblGrid>
                <a:gridCol w="3960378"/>
                <a:gridCol w="3812022"/>
              </a:tblGrid>
              <a:tr h="642120">
                <a:tc>
                  <a:txBody>
                    <a:bodyPr/>
                    <a:lstStyle/>
                    <a:p>
                      <a:pPr algn="ctr"/>
                      <a:r>
                        <a:rPr lang="en-US" sz="2900" cap="small" dirty="0" smtClean="0">
                          <a:effectLst/>
                        </a:rPr>
                        <a:t>25 years</a:t>
                      </a:r>
                      <a:endParaRPr lang="en-US" sz="2900" cap="small" dirty="0">
                        <a:effectLst/>
                      </a:endParaRPr>
                    </a:p>
                  </a:txBody>
                  <a:tcPr anchor="ctr"/>
                </a:tc>
                <a:tc>
                  <a:txBody>
                    <a:bodyPr/>
                    <a:lstStyle/>
                    <a:p>
                      <a:pPr algn="ctr"/>
                      <a:r>
                        <a:rPr lang="en-US" sz="2900" cap="small" baseline="0" dirty="0" smtClean="0">
                          <a:effectLst/>
                        </a:rPr>
                        <a:t>872-848 </a:t>
                      </a:r>
                      <a:r>
                        <a:rPr lang="en-US" sz="2900" cap="small" dirty="0" smtClean="0">
                          <a:effectLst/>
                        </a:rPr>
                        <a:t>BC</a:t>
                      </a:r>
                      <a:endParaRPr lang="en-US" sz="2900" cap="small" dirty="0">
                        <a:effectLst/>
                      </a:endParaRPr>
                    </a:p>
                  </a:txBody>
                  <a:tcPr anchor="ctr"/>
                </a:tc>
              </a:tr>
              <a:tr h="642120">
                <a:tc>
                  <a:txBody>
                    <a:bodyPr/>
                    <a:lstStyle/>
                    <a:p>
                      <a:pPr algn="ctr"/>
                      <a:r>
                        <a:rPr lang="en-US" sz="2900" cap="small" dirty="0" smtClean="0">
                          <a:effectLst/>
                        </a:rPr>
                        <a:t>1 Kings 22:41-50</a:t>
                      </a:r>
                      <a:endParaRPr lang="en-US" sz="2900" cap="small" dirty="0">
                        <a:effectLst/>
                      </a:endParaRPr>
                    </a:p>
                  </a:txBody>
                  <a:tcPr anchor="ctr"/>
                </a:tc>
                <a:tc>
                  <a:txBody>
                    <a:bodyPr/>
                    <a:lstStyle/>
                    <a:p>
                      <a:pPr algn="ctr"/>
                      <a:r>
                        <a:rPr lang="en-US" sz="2900" cap="small" dirty="0" smtClean="0">
                          <a:effectLst/>
                        </a:rPr>
                        <a:t>2 Chronicles 17-20</a:t>
                      </a:r>
                      <a:endParaRPr lang="en-US" sz="2900" cap="small" dirty="0">
                        <a:effectLst/>
                      </a:endParaRPr>
                    </a:p>
                  </a:txBody>
                  <a:tcPr anchor="ctr"/>
                </a:tc>
              </a:tr>
            </a:tbl>
          </a:graphicData>
        </a:graphic>
      </p:graphicFrame>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graphicFrame>
        <p:nvGraphicFramePr>
          <p:cNvPr id="7" name="Table 6"/>
          <p:cNvGraphicFramePr>
            <a:graphicFrameLocks noGrp="1"/>
          </p:cNvGraphicFramePr>
          <p:nvPr/>
        </p:nvGraphicFramePr>
        <p:xfrm>
          <a:off x="457200" y="704088"/>
          <a:ext cx="8305800" cy="692912"/>
        </p:xfrm>
        <a:graphic>
          <a:graphicData uri="http://schemas.openxmlformats.org/drawingml/2006/table">
            <a:tbl>
              <a:tblPr firstRow="1" bandRow="1">
                <a:tableStyleId>{7E9639D4-E3E2-4D34-9284-5A2195B3D0D7}</a:tableStyleId>
              </a:tblPr>
              <a:tblGrid>
                <a:gridCol w="2768600"/>
                <a:gridCol w="2768600"/>
                <a:gridCol w="2768600"/>
              </a:tblGrid>
              <a:tr h="692912">
                <a:tc>
                  <a:txBody>
                    <a:bodyPr/>
                    <a:lstStyle/>
                    <a:p>
                      <a:pPr algn="ctr"/>
                      <a:r>
                        <a:rPr lang="en-US" sz="2200" cap="small" dirty="0" smtClean="0">
                          <a:effectLst>
                            <a:glow rad="228600">
                              <a:schemeClr val="accent5">
                                <a:alpha val="75000"/>
                              </a:schemeClr>
                            </a:glow>
                          </a:effectLst>
                        </a:rPr>
                        <a:t>Kings</a:t>
                      </a:r>
                      <a:r>
                        <a:rPr lang="en-US" sz="2200" cap="small" baseline="0" dirty="0" smtClean="0">
                          <a:effectLst>
                            <a:glow rad="228600">
                              <a:schemeClr val="accent5">
                                <a:alpha val="75000"/>
                              </a:schemeClr>
                            </a:glow>
                          </a:effectLst>
                        </a:rPr>
                        <a:t> of Israel</a:t>
                      </a:r>
                      <a:endParaRPr lang="en-US" sz="2200" cap="small" dirty="0">
                        <a:effectLst>
                          <a:glow rad="228600">
                            <a:schemeClr val="accent5">
                              <a:alpha val="75000"/>
                            </a:schemeClr>
                          </a:glow>
                        </a:effectLst>
                      </a:endParaRPr>
                    </a:p>
                  </a:txBody>
                  <a:tcPr/>
                </a:tc>
                <a:tc>
                  <a:txBody>
                    <a:bodyPr/>
                    <a:lstStyle/>
                    <a:p>
                      <a:pPr algn="ctr"/>
                      <a:r>
                        <a:rPr lang="en-US" sz="2200" cap="small" dirty="0" smtClean="0">
                          <a:effectLst>
                            <a:glow rad="228600">
                              <a:schemeClr val="accent5">
                                <a:alpha val="75000"/>
                              </a:schemeClr>
                            </a:glow>
                          </a:effectLst>
                        </a:rPr>
                        <a:t>Reign</a:t>
                      </a:r>
                      <a:endParaRPr lang="en-US" sz="2200" cap="small" dirty="0">
                        <a:effectLst>
                          <a:glow rad="228600">
                            <a:schemeClr val="accent5">
                              <a:alpha val="75000"/>
                            </a:schemeClr>
                          </a:glow>
                        </a:effectLst>
                      </a:endParaRPr>
                    </a:p>
                  </a:txBody>
                  <a:tcPr/>
                </a:tc>
                <a:tc>
                  <a:txBody>
                    <a:bodyPr/>
                    <a:lstStyle/>
                    <a:p>
                      <a:pPr algn="ctr"/>
                      <a:r>
                        <a:rPr lang="en-US" sz="2200" cap="small" dirty="0" smtClean="0">
                          <a:effectLst>
                            <a:glow rad="228600">
                              <a:schemeClr val="accent5">
                                <a:alpha val="75000"/>
                              </a:schemeClr>
                            </a:glow>
                          </a:effectLst>
                        </a:rPr>
                        <a:t>Date</a:t>
                      </a:r>
                      <a:endParaRPr lang="en-US" sz="2200" cap="small" dirty="0">
                        <a:effectLst>
                          <a:glow rad="228600">
                            <a:schemeClr val="accent5">
                              <a:alpha val="75000"/>
                            </a:schemeClr>
                          </a:glow>
                        </a:effectLst>
                      </a:endParaRPr>
                    </a:p>
                  </a:txBody>
                  <a:tcPr/>
                </a:tc>
              </a:tr>
            </a:tbl>
          </a:graphicData>
        </a:graphic>
      </p:graphicFrame>
      <p:graphicFrame>
        <p:nvGraphicFramePr>
          <p:cNvPr id="9" name="Table 8"/>
          <p:cNvGraphicFramePr>
            <a:graphicFrameLocks noGrp="1"/>
          </p:cNvGraphicFramePr>
          <p:nvPr/>
        </p:nvGraphicFramePr>
        <p:xfrm>
          <a:off x="480141" y="1396999"/>
          <a:ext cx="8332794" cy="477237"/>
        </p:xfrm>
        <a:graphic>
          <a:graphicData uri="http://schemas.openxmlformats.org/drawingml/2006/table">
            <a:tbl>
              <a:tblPr firstRow="1" bandRow="1">
                <a:tableStyleId>{9D7B26C5-4107-4FEC-AEDC-1716B250A1EF}</a:tableStyleId>
              </a:tblPr>
              <a:tblGrid>
                <a:gridCol w="2777598"/>
                <a:gridCol w="2777598"/>
                <a:gridCol w="2777598"/>
              </a:tblGrid>
              <a:tr h="477237">
                <a:tc>
                  <a:txBody>
                    <a:bodyPr/>
                    <a:lstStyle/>
                    <a:p>
                      <a:pPr algn="ctr"/>
                      <a:r>
                        <a:rPr lang="en-US" sz="2200" dirty="0" smtClean="0"/>
                        <a:t>Jeroboam</a:t>
                      </a:r>
                      <a:endParaRPr lang="en-US" sz="2200" dirty="0"/>
                    </a:p>
                  </a:txBody>
                  <a:tcPr/>
                </a:tc>
                <a:tc>
                  <a:txBody>
                    <a:bodyPr/>
                    <a:lstStyle/>
                    <a:p>
                      <a:pPr algn="ctr"/>
                      <a:r>
                        <a:rPr lang="en-US" sz="2200" b="0" dirty="0" smtClean="0"/>
                        <a:t>22 years</a:t>
                      </a:r>
                      <a:endParaRPr lang="en-US" sz="2200" b="0" dirty="0"/>
                    </a:p>
                  </a:txBody>
                  <a:tcPr/>
                </a:tc>
                <a:tc>
                  <a:txBody>
                    <a:bodyPr/>
                    <a:lstStyle/>
                    <a:p>
                      <a:pPr algn="ctr"/>
                      <a:r>
                        <a:rPr lang="en-US" sz="2200" b="0" dirty="0" smtClean="0"/>
                        <a:t>930-909 BC</a:t>
                      </a:r>
                      <a:endParaRPr lang="en-US" sz="2200" b="0" dirty="0"/>
                    </a:p>
                  </a:txBody>
                  <a:tcPr/>
                </a:tc>
              </a:tr>
            </a:tbl>
          </a:graphicData>
        </a:graphic>
      </p:graphicFrame>
      <p:graphicFrame>
        <p:nvGraphicFramePr>
          <p:cNvPr id="10" name="Table 9"/>
          <p:cNvGraphicFramePr>
            <a:graphicFrameLocks noGrp="1"/>
          </p:cNvGraphicFramePr>
          <p:nvPr/>
        </p:nvGraphicFramePr>
        <p:xfrm>
          <a:off x="446679" y="1874679"/>
          <a:ext cx="8332794" cy="477237"/>
        </p:xfrm>
        <a:graphic>
          <a:graphicData uri="http://schemas.openxmlformats.org/drawingml/2006/table">
            <a:tbl>
              <a:tblPr firstRow="1" bandRow="1">
                <a:tableStyleId>{9D7B26C5-4107-4FEC-AEDC-1716B250A1EF}</a:tableStyleId>
              </a:tblPr>
              <a:tblGrid>
                <a:gridCol w="2777598"/>
                <a:gridCol w="2777598"/>
                <a:gridCol w="2777598"/>
              </a:tblGrid>
              <a:tr h="477237">
                <a:tc>
                  <a:txBody>
                    <a:bodyPr/>
                    <a:lstStyle/>
                    <a:p>
                      <a:pPr algn="ctr"/>
                      <a:r>
                        <a:rPr lang="en-US" sz="2200" dirty="0" err="1" smtClean="0"/>
                        <a:t>Nadab</a:t>
                      </a:r>
                      <a:endParaRPr lang="en-US" sz="2200" b="0" dirty="0"/>
                    </a:p>
                  </a:txBody>
                  <a:tcPr/>
                </a:tc>
                <a:tc>
                  <a:txBody>
                    <a:bodyPr/>
                    <a:lstStyle/>
                    <a:p>
                      <a:pPr algn="ctr"/>
                      <a:r>
                        <a:rPr lang="en-US" sz="2200" b="0" dirty="0" smtClean="0"/>
                        <a:t>2 years</a:t>
                      </a:r>
                      <a:endParaRPr lang="en-US" sz="2200" b="0" dirty="0"/>
                    </a:p>
                  </a:txBody>
                  <a:tcPr/>
                </a:tc>
                <a:tc>
                  <a:txBody>
                    <a:bodyPr/>
                    <a:lstStyle/>
                    <a:p>
                      <a:pPr algn="ctr"/>
                      <a:r>
                        <a:rPr lang="en-US" sz="2200" b="0" dirty="0" smtClean="0"/>
                        <a:t>909-908 BC</a:t>
                      </a:r>
                      <a:endParaRPr lang="en-US" sz="2200" b="0" dirty="0"/>
                    </a:p>
                  </a:txBody>
                  <a:tcPr/>
                </a:tc>
              </a:tr>
            </a:tbl>
          </a:graphicData>
        </a:graphic>
      </p:graphicFrame>
      <p:graphicFrame>
        <p:nvGraphicFramePr>
          <p:cNvPr id="11" name="Table 10"/>
          <p:cNvGraphicFramePr>
            <a:graphicFrameLocks noGrp="1"/>
          </p:cNvGraphicFramePr>
          <p:nvPr/>
        </p:nvGraphicFramePr>
        <p:xfrm>
          <a:off x="444195" y="2367849"/>
          <a:ext cx="8332794" cy="477237"/>
        </p:xfrm>
        <a:graphic>
          <a:graphicData uri="http://schemas.openxmlformats.org/drawingml/2006/table">
            <a:tbl>
              <a:tblPr firstRow="1" bandRow="1">
                <a:tableStyleId>{9D7B26C5-4107-4FEC-AEDC-1716B250A1EF}</a:tableStyleId>
              </a:tblPr>
              <a:tblGrid>
                <a:gridCol w="2777598"/>
                <a:gridCol w="2777598"/>
                <a:gridCol w="2777598"/>
              </a:tblGrid>
              <a:tr h="477237">
                <a:tc>
                  <a:txBody>
                    <a:bodyPr/>
                    <a:lstStyle/>
                    <a:p>
                      <a:pPr algn="ctr"/>
                      <a:r>
                        <a:rPr lang="en-US" sz="2200" dirty="0" err="1" smtClean="0"/>
                        <a:t>Baasha</a:t>
                      </a:r>
                      <a:endParaRPr lang="en-US" sz="2200" dirty="0"/>
                    </a:p>
                  </a:txBody>
                  <a:tcPr/>
                </a:tc>
                <a:tc>
                  <a:txBody>
                    <a:bodyPr/>
                    <a:lstStyle/>
                    <a:p>
                      <a:pPr algn="ctr"/>
                      <a:r>
                        <a:rPr lang="en-US" sz="2200" b="0" dirty="0" smtClean="0"/>
                        <a:t>24 years</a:t>
                      </a:r>
                      <a:endParaRPr lang="en-US" sz="2200" b="0" dirty="0"/>
                    </a:p>
                  </a:txBody>
                  <a:tcPr/>
                </a:tc>
                <a:tc>
                  <a:txBody>
                    <a:bodyPr/>
                    <a:lstStyle/>
                    <a:p>
                      <a:pPr algn="ctr"/>
                      <a:r>
                        <a:rPr lang="en-US" sz="2200" b="0" dirty="0" smtClean="0"/>
                        <a:t>908-886</a:t>
                      </a:r>
                      <a:r>
                        <a:rPr lang="en-US" sz="2200" b="0" baseline="0" dirty="0" smtClean="0"/>
                        <a:t> </a:t>
                      </a:r>
                      <a:r>
                        <a:rPr lang="en-US" sz="2200" b="0" dirty="0" smtClean="0"/>
                        <a:t>BC</a:t>
                      </a:r>
                      <a:endParaRPr lang="en-US" sz="2200" b="0" dirty="0"/>
                    </a:p>
                  </a:txBody>
                  <a:tcPr/>
                </a:tc>
              </a:tr>
            </a:tbl>
          </a:graphicData>
        </a:graphic>
      </p:graphicFrame>
      <p:cxnSp>
        <p:nvCxnSpPr>
          <p:cNvPr id="12" name="Straight Connector 11"/>
          <p:cNvCxnSpPr/>
          <p:nvPr/>
        </p:nvCxnSpPr>
        <p:spPr>
          <a:xfrm>
            <a:off x="444195" y="2351916"/>
            <a:ext cx="8368740" cy="1588"/>
          </a:xfrm>
          <a:prstGeom prst="line">
            <a:avLst/>
          </a:prstGeom>
          <a:ln w="38100">
            <a:solidFill>
              <a:schemeClr val="accent5"/>
            </a:solidFill>
          </a:ln>
          <a:effectLst>
            <a:glow rad="101600">
              <a:schemeClr val="accent1">
                <a:alpha val="75000"/>
              </a:schemeClr>
            </a:glow>
            <a:outerShdw blurRad="57150" dist="38100" dir="5400000" algn="ctr" rotWithShape="0">
              <a:schemeClr val="accent1">
                <a:shade val="9000"/>
                <a:satMod val="105000"/>
                <a:alpha val="48000"/>
              </a:schemeClr>
            </a:outerShdw>
          </a:effectLst>
        </p:spPr>
        <p:style>
          <a:lnRef idx="2">
            <a:schemeClr val="accent1"/>
          </a:lnRef>
          <a:fillRef idx="0">
            <a:schemeClr val="accent1"/>
          </a:fillRef>
          <a:effectRef idx="1">
            <a:schemeClr val="accent1"/>
          </a:effectRef>
          <a:fontRef idx="minor">
            <a:schemeClr val="tx1"/>
          </a:fontRef>
        </p:style>
      </p:cxnSp>
      <p:graphicFrame>
        <p:nvGraphicFramePr>
          <p:cNvPr id="8" name="Table 7"/>
          <p:cNvGraphicFramePr>
            <a:graphicFrameLocks noGrp="1"/>
          </p:cNvGraphicFramePr>
          <p:nvPr/>
        </p:nvGraphicFramePr>
        <p:xfrm>
          <a:off x="430206" y="2845086"/>
          <a:ext cx="8332794" cy="477237"/>
        </p:xfrm>
        <a:graphic>
          <a:graphicData uri="http://schemas.openxmlformats.org/drawingml/2006/table">
            <a:tbl>
              <a:tblPr firstRow="1" bandRow="1">
                <a:tableStyleId>{9D7B26C5-4107-4FEC-AEDC-1716B250A1EF}</a:tableStyleId>
              </a:tblPr>
              <a:tblGrid>
                <a:gridCol w="2777598"/>
                <a:gridCol w="2777598"/>
                <a:gridCol w="2777598"/>
              </a:tblGrid>
              <a:tr h="477237">
                <a:tc>
                  <a:txBody>
                    <a:bodyPr/>
                    <a:lstStyle/>
                    <a:p>
                      <a:pPr algn="ctr"/>
                      <a:r>
                        <a:rPr lang="en-US" sz="2200" dirty="0" err="1" smtClean="0"/>
                        <a:t>Elah</a:t>
                      </a:r>
                      <a:endParaRPr lang="en-US" sz="2200" dirty="0"/>
                    </a:p>
                  </a:txBody>
                  <a:tcPr/>
                </a:tc>
                <a:tc>
                  <a:txBody>
                    <a:bodyPr/>
                    <a:lstStyle/>
                    <a:p>
                      <a:pPr algn="ctr"/>
                      <a:r>
                        <a:rPr lang="en-US" sz="2200" b="0" dirty="0" smtClean="0"/>
                        <a:t>2 years</a:t>
                      </a:r>
                      <a:endParaRPr lang="en-US" sz="2200" b="0" dirty="0"/>
                    </a:p>
                  </a:txBody>
                  <a:tcPr/>
                </a:tc>
                <a:tc>
                  <a:txBody>
                    <a:bodyPr/>
                    <a:lstStyle/>
                    <a:p>
                      <a:pPr algn="ctr"/>
                      <a:r>
                        <a:rPr lang="en-US" sz="2200" b="0" dirty="0" smtClean="0"/>
                        <a:t>886-885</a:t>
                      </a:r>
                      <a:r>
                        <a:rPr lang="en-US" sz="2200" b="0" baseline="0" dirty="0" smtClean="0"/>
                        <a:t> </a:t>
                      </a:r>
                      <a:r>
                        <a:rPr lang="en-US" sz="2200" b="0" dirty="0" smtClean="0"/>
                        <a:t>BC</a:t>
                      </a:r>
                      <a:endParaRPr lang="en-US" sz="2200" b="0" dirty="0"/>
                    </a:p>
                  </a:txBody>
                  <a:tcPr/>
                </a:tc>
              </a:tr>
            </a:tbl>
          </a:graphicData>
        </a:graphic>
      </p:graphicFrame>
      <p:graphicFrame>
        <p:nvGraphicFramePr>
          <p:cNvPr id="13" name="Table 12"/>
          <p:cNvGraphicFramePr>
            <a:graphicFrameLocks noGrp="1"/>
          </p:cNvGraphicFramePr>
          <p:nvPr/>
        </p:nvGraphicFramePr>
        <p:xfrm>
          <a:off x="444195" y="3322323"/>
          <a:ext cx="8332794" cy="477237"/>
        </p:xfrm>
        <a:graphic>
          <a:graphicData uri="http://schemas.openxmlformats.org/drawingml/2006/table">
            <a:tbl>
              <a:tblPr firstRow="1" bandRow="1">
                <a:tableStyleId>{9D7B26C5-4107-4FEC-AEDC-1716B250A1EF}</a:tableStyleId>
              </a:tblPr>
              <a:tblGrid>
                <a:gridCol w="2777598"/>
                <a:gridCol w="2777598"/>
                <a:gridCol w="2777598"/>
              </a:tblGrid>
              <a:tr h="477237">
                <a:tc>
                  <a:txBody>
                    <a:bodyPr/>
                    <a:lstStyle/>
                    <a:p>
                      <a:pPr algn="ctr"/>
                      <a:r>
                        <a:rPr lang="en-US" sz="2200" dirty="0" err="1" smtClean="0"/>
                        <a:t>Zimri</a:t>
                      </a:r>
                      <a:endParaRPr lang="en-US" sz="2200" dirty="0"/>
                    </a:p>
                  </a:txBody>
                  <a:tcPr/>
                </a:tc>
                <a:tc>
                  <a:txBody>
                    <a:bodyPr/>
                    <a:lstStyle/>
                    <a:p>
                      <a:pPr algn="ctr"/>
                      <a:r>
                        <a:rPr lang="en-US" sz="2200" b="0" dirty="0" smtClean="0"/>
                        <a:t>7</a:t>
                      </a:r>
                      <a:r>
                        <a:rPr lang="en-US" sz="2200" b="0" baseline="0" dirty="0" smtClean="0"/>
                        <a:t> days</a:t>
                      </a:r>
                      <a:endParaRPr lang="en-US" sz="2200" b="0" dirty="0"/>
                    </a:p>
                  </a:txBody>
                  <a:tcPr/>
                </a:tc>
                <a:tc>
                  <a:txBody>
                    <a:bodyPr/>
                    <a:lstStyle/>
                    <a:p>
                      <a:pPr algn="ctr"/>
                      <a:r>
                        <a:rPr lang="en-US" sz="2200" b="0" dirty="0" smtClean="0"/>
                        <a:t>885</a:t>
                      </a:r>
                      <a:r>
                        <a:rPr lang="en-US" sz="2200" b="0" baseline="0" dirty="0" smtClean="0"/>
                        <a:t> </a:t>
                      </a:r>
                      <a:r>
                        <a:rPr lang="en-US" sz="2200" b="0" dirty="0" smtClean="0"/>
                        <a:t>BC</a:t>
                      </a:r>
                      <a:endParaRPr lang="en-US" sz="2200" b="0" dirty="0"/>
                    </a:p>
                  </a:txBody>
                  <a:tcPr/>
                </a:tc>
              </a:tr>
            </a:tbl>
          </a:graphicData>
        </a:graphic>
      </p:graphicFrame>
      <p:cxnSp>
        <p:nvCxnSpPr>
          <p:cNvPr id="14" name="Straight Connector 13"/>
          <p:cNvCxnSpPr/>
          <p:nvPr/>
        </p:nvCxnSpPr>
        <p:spPr>
          <a:xfrm>
            <a:off x="444195" y="3320735"/>
            <a:ext cx="8368740" cy="1588"/>
          </a:xfrm>
          <a:prstGeom prst="line">
            <a:avLst/>
          </a:prstGeom>
          <a:ln w="38100">
            <a:solidFill>
              <a:schemeClr val="accent5"/>
            </a:solidFill>
          </a:ln>
          <a:effectLst>
            <a:glow rad="101600">
              <a:schemeClr val="accent1">
                <a:alpha val="75000"/>
              </a:schemeClr>
            </a:glow>
            <a:outerShdw blurRad="57150" dist="38100" dir="5400000" algn="ctr" rotWithShape="0">
              <a:schemeClr val="accent1">
                <a:shade val="9000"/>
                <a:satMod val="105000"/>
                <a:alpha val="48000"/>
              </a:schemeClr>
            </a:outerShdw>
          </a:effectLst>
        </p:spPr>
        <p:style>
          <a:lnRef idx="2">
            <a:schemeClr val="accent1"/>
          </a:lnRef>
          <a:fillRef idx="0">
            <a:schemeClr val="accent1"/>
          </a:fillRef>
          <a:effectRef idx="1">
            <a:schemeClr val="accent1"/>
          </a:effectRef>
          <a:fontRef idx="minor">
            <a:schemeClr val="tx1"/>
          </a:fontRef>
        </p:style>
      </p:cxnSp>
      <p:graphicFrame>
        <p:nvGraphicFramePr>
          <p:cNvPr id="15" name="Table 14"/>
          <p:cNvGraphicFramePr>
            <a:graphicFrameLocks noGrp="1"/>
          </p:cNvGraphicFramePr>
          <p:nvPr/>
        </p:nvGraphicFramePr>
        <p:xfrm>
          <a:off x="430206" y="3799560"/>
          <a:ext cx="8332794" cy="477237"/>
        </p:xfrm>
        <a:graphic>
          <a:graphicData uri="http://schemas.openxmlformats.org/drawingml/2006/table">
            <a:tbl>
              <a:tblPr firstRow="1" bandRow="1">
                <a:tableStyleId>{9D7B26C5-4107-4FEC-AEDC-1716B250A1EF}</a:tableStyleId>
              </a:tblPr>
              <a:tblGrid>
                <a:gridCol w="2777598"/>
                <a:gridCol w="2777598"/>
                <a:gridCol w="2777598"/>
              </a:tblGrid>
              <a:tr h="477237">
                <a:tc>
                  <a:txBody>
                    <a:bodyPr/>
                    <a:lstStyle/>
                    <a:p>
                      <a:pPr algn="ctr"/>
                      <a:r>
                        <a:rPr lang="en-US" sz="2200" dirty="0" err="1" smtClean="0"/>
                        <a:t>Omri</a:t>
                      </a:r>
                      <a:endParaRPr lang="en-US" sz="2200" dirty="0"/>
                    </a:p>
                  </a:txBody>
                  <a:tcPr/>
                </a:tc>
                <a:tc>
                  <a:txBody>
                    <a:bodyPr/>
                    <a:lstStyle/>
                    <a:p>
                      <a:pPr algn="ctr"/>
                      <a:r>
                        <a:rPr lang="en-US" sz="2200" b="0" dirty="0" smtClean="0"/>
                        <a:t>12 years</a:t>
                      </a:r>
                      <a:endParaRPr lang="en-US" sz="2200" b="0" dirty="0"/>
                    </a:p>
                  </a:txBody>
                  <a:tcPr/>
                </a:tc>
                <a:tc>
                  <a:txBody>
                    <a:bodyPr/>
                    <a:lstStyle/>
                    <a:p>
                      <a:pPr algn="ctr"/>
                      <a:r>
                        <a:rPr lang="en-US" sz="2200" b="0" dirty="0" smtClean="0"/>
                        <a:t>885-874*</a:t>
                      </a:r>
                      <a:r>
                        <a:rPr lang="en-US" sz="2200" b="0" baseline="0" dirty="0" smtClean="0"/>
                        <a:t> </a:t>
                      </a:r>
                      <a:r>
                        <a:rPr lang="en-US" sz="2200" b="0" dirty="0" smtClean="0"/>
                        <a:t>BC</a:t>
                      </a:r>
                      <a:endParaRPr lang="en-US" sz="2200" b="0" dirty="0"/>
                    </a:p>
                  </a:txBody>
                  <a:tcPr/>
                </a:tc>
              </a:tr>
            </a:tbl>
          </a:graphicData>
        </a:graphic>
      </p:graphicFrame>
      <p:graphicFrame>
        <p:nvGraphicFramePr>
          <p:cNvPr id="16" name="Table 15"/>
          <p:cNvGraphicFramePr>
            <a:graphicFrameLocks noGrp="1"/>
          </p:cNvGraphicFramePr>
          <p:nvPr/>
        </p:nvGraphicFramePr>
        <p:xfrm>
          <a:off x="430206" y="4276797"/>
          <a:ext cx="8332794" cy="477237"/>
        </p:xfrm>
        <a:graphic>
          <a:graphicData uri="http://schemas.openxmlformats.org/drawingml/2006/table">
            <a:tbl>
              <a:tblPr firstRow="1" bandRow="1">
                <a:tableStyleId>{9D7B26C5-4107-4FEC-AEDC-1716B250A1EF}</a:tableStyleId>
              </a:tblPr>
              <a:tblGrid>
                <a:gridCol w="2777598"/>
                <a:gridCol w="2777598"/>
                <a:gridCol w="2777598"/>
              </a:tblGrid>
              <a:tr h="477237">
                <a:tc>
                  <a:txBody>
                    <a:bodyPr/>
                    <a:lstStyle/>
                    <a:p>
                      <a:pPr algn="ctr"/>
                      <a:r>
                        <a:rPr lang="en-US" sz="2200" dirty="0" smtClean="0"/>
                        <a:t>Ahab</a:t>
                      </a:r>
                      <a:endParaRPr lang="en-US" sz="2200" dirty="0"/>
                    </a:p>
                  </a:txBody>
                  <a:tcPr/>
                </a:tc>
                <a:tc>
                  <a:txBody>
                    <a:bodyPr/>
                    <a:lstStyle/>
                    <a:p>
                      <a:pPr algn="ctr"/>
                      <a:r>
                        <a:rPr lang="en-US" sz="2200" b="0" dirty="0" smtClean="0"/>
                        <a:t>22 years</a:t>
                      </a:r>
                      <a:endParaRPr lang="en-US" sz="2200" b="0" dirty="0"/>
                    </a:p>
                  </a:txBody>
                  <a:tcPr/>
                </a:tc>
                <a:tc>
                  <a:txBody>
                    <a:bodyPr/>
                    <a:lstStyle/>
                    <a:p>
                      <a:pPr algn="ctr"/>
                      <a:r>
                        <a:rPr lang="en-US" sz="2200" b="0" dirty="0" smtClean="0"/>
                        <a:t>874-853</a:t>
                      </a:r>
                      <a:r>
                        <a:rPr lang="en-US" sz="2200" b="0" baseline="0" dirty="0" smtClean="0"/>
                        <a:t> </a:t>
                      </a:r>
                      <a:r>
                        <a:rPr lang="en-US" sz="2200" b="0" dirty="0" smtClean="0"/>
                        <a:t>BC</a:t>
                      </a:r>
                      <a:endParaRPr lang="en-US" sz="2200" b="0" dirty="0"/>
                    </a:p>
                  </a:txBody>
                  <a:tcPr/>
                </a:tc>
              </a:tr>
            </a:tbl>
          </a:graphicData>
        </a:graphic>
      </p:graphicFrame>
      <p:cxnSp>
        <p:nvCxnSpPr>
          <p:cNvPr id="17" name="Straight Connector 16"/>
          <p:cNvCxnSpPr/>
          <p:nvPr/>
        </p:nvCxnSpPr>
        <p:spPr>
          <a:xfrm>
            <a:off x="430206" y="3796384"/>
            <a:ext cx="8368740" cy="1588"/>
          </a:xfrm>
          <a:prstGeom prst="line">
            <a:avLst/>
          </a:prstGeom>
          <a:ln w="38100">
            <a:solidFill>
              <a:schemeClr val="accent5"/>
            </a:solidFill>
          </a:ln>
          <a:effectLst>
            <a:glow rad="101600">
              <a:schemeClr val="accent1">
                <a:alpha val="75000"/>
              </a:schemeClr>
            </a:glow>
            <a:outerShdw blurRad="57150" dist="38100" dir="5400000" algn="ctr" rotWithShape="0">
              <a:schemeClr val="accent1">
                <a:shade val="9000"/>
                <a:satMod val="105000"/>
                <a:alpha val="48000"/>
              </a:schemeClr>
            </a:outerShdw>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anim calcmode="lin" valueType="num">
                                      <p:cBhvr>
                                        <p:cTn id="15" dur="500" fill="hold"/>
                                        <p:tgtEl>
                                          <p:spTgt spid="10"/>
                                        </p:tgtEl>
                                        <p:attrNameLst>
                                          <p:attrName>ppt_x</p:attrName>
                                        </p:attrNameLst>
                                      </p:cBhvr>
                                      <p:tavLst>
                                        <p:tav tm="0">
                                          <p:val>
                                            <p:strVal val="#ppt_x"/>
                                          </p:val>
                                        </p:tav>
                                        <p:tav tm="100000">
                                          <p:val>
                                            <p:strVal val="#ppt_x"/>
                                          </p:val>
                                        </p:tav>
                                      </p:tavLst>
                                    </p:anim>
                                    <p:anim calcmode="lin" valueType="num">
                                      <p:cBhvr>
                                        <p:cTn id="16"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Left)">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anim calcmode="lin" valueType="num">
                                      <p:cBhvr>
                                        <p:cTn id="27" dur="500" fill="hold"/>
                                        <p:tgtEl>
                                          <p:spTgt spid="8"/>
                                        </p:tgtEl>
                                        <p:attrNameLst>
                                          <p:attrName>ppt_x</p:attrName>
                                        </p:attrNameLst>
                                      </p:cBhvr>
                                      <p:tavLst>
                                        <p:tav tm="0">
                                          <p:val>
                                            <p:strVal val="#ppt_x"/>
                                          </p:val>
                                        </p:tav>
                                        <p:tav tm="100000">
                                          <p:val>
                                            <p:strVal val="#ppt_x"/>
                                          </p:val>
                                        </p:tav>
                                      </p:tavLst>
                                    </p:anim>
                                    <p:anim calcmode="lin" valueType="num">
                                      <p:cBhvr>
                                        <p:cTn id="28"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2" presetClass="entr" presetSubtype="8"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slide(fromLeft)">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8"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slide(fromLeft)">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anim calcmode="lin" valueType="num">
                                      <p:cBhvr>
                                        <p:cTn id="44" dur="500" fill="hold"/>
                                        <p:tgtEl>
                                          <p:spTgt spid="16"/>
                                        </p:tgtEl>
                                        <p:attrNameLst>
                                          <p:attrName>ppt_x</p:attrName>
                                        </p:attrNameLst>
                                      </p:cBhvr>
                                      <p:tavLst>
                                        <p:tav tm="0">
                                          <p:val>
                                            <p:strVal val="#ppt_x"/>
                                          </p:val>
                                        </p:tav>
                                        <p:tav tm="100000">
                                          <p:val>
                                            <p:strVal val="#ppt_x"/>
                                          </p:val>
                                        </p:tav>
                                      </p:tavLst>
                                    </p:anim>
                                    <p:anim calcmode="lin" valueType="num">
                                      <p:cBhvr>
                                        <p:cTn id="45"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graphicFrame>
        <p:nvGraphicFramePr>
          <p:cNvPr id="7" name="Table 6"/>
          <p:cNvGraphicFramePr>
            <a:graphicFrameLocks noGrp="1"/>
          </p:cNvGraphicFramePr>
          <p:nvPr/>
        </p:nvGraphicFramePr>
        <p:xfrm>
          <a:off x="457200" y="704088"/>
          <a:ext cx="8305800" cy="692912"/>
        </p:xfrm>
        <a:graphic>
          <a:graphicData uri="http://schemas.openxmlformats.org/drawingml/2006/table">
            <a:tbl>
              <a:tblPr firstRow="1" bandRow="1">
                <a:tableStyleId>{7E9639D4-E3E2-4D34-9284-5A2195B3D0D7}</a:tableStyleId>
              </a:tblPr>
              <a:tblGrid>
                <a:gridCol w="2768600"/>
                <a:gridCol w="2768600"/>
                <a:gridCol w="2768600"/>
              </a:tblGrid>
              <a:tr h="692912">
                <a:tc>
                  <a:txBody>
                    <a:bodyPr/>
                    <a:lstStyle/>
                    <a:p>
                      <a:pPr algn="ctr"/>
                      <a:r>
                        <a:rPr lang="en-US" sz="2200" b="1" cap="small" dirty="0" smtClean="0">
                          <a:effectLst>
                            <a:glow rad="228600">
                              <a:schemeClr val="accent5">
                                <a:alpha val="75000"/>
                              </a:schemeClr>
                            </a:glow>
                          </a:effectLst>
                        </a:rPr>
                        <a:t>Kings</a:t>
                      </a:r>
                      <a:r>
                        <a:rPr lang="en-US" sz="2200" b="1" cap="small" baseline="0" dirty="0" smtClean="0">
                          <a:effectLst>
                            <a:glow rad="228600">
                              <a:schemeClr val="accent5">
                                <a:alpha val="75000"/>
                              </a:schemeClr>
                            </a:glow>
                          </a:effectLst>
                        </a:rPr>
                        <a:t> of Judah</a:t>
                      </a:r>
                      <a:endParaRPr lang="en-US" sz="2200" b="1" cap="small" dirty="0">
                        <a:effectLst>
                          <a:glow rad="228600">
                            <a:schemeClr val="accent5">
                              <a:alpha val="75000"/>
                            </a:schemeClr>
                          </a:glow>
                        </a:effectLst>
                      </a:endParaRPr>
                    </a:p>
                  </a:txBody>
                  <a:tcPr/>
                </a:tc>
                <a:tc>
                  <a:txBody>
                    <a:bodyPr/>
                    <a:lstStyle/>
                    <a:p>
                      <a:pPr algn="ctr"/>
                      <a:r>
                        <a:rPr lang="en-US" sz="2200" b="1" cap="small" dirty="0" smtClean="0">
                          <a:effectLst>
                            <a:glow rad="228600">
                              <a:schemeClr val="accent5">
                                <a:alpha val="75000"/>
                              </a:schemeClr>
                            </a:glow>
                          </a:effectLst>
                        </a:rPr>
                        <a:t>Reign</a:t>
                      </a:r>
                      <a:endParaRPr lang="en-US" sz="2200" b="1" cap="small" dirty="0">
                        <a:effectLst>
                          <a:glow rad="228600">
                            <a:schemeClr val="accent5">
                              <a:alpha val="75000"/>
                            </a:schemeClr>
                          </a:glow>
                        </a:effectLst>
                      </a:endParaRPr>
                    </a:p>
                  </a:txBody>
                  <a:tcPr/>
                </a:tc>
                <a:tc>
                  <a:txBody>
                    <a:bodyPr/>
                    <a:lstStyle/>
                    <a:p>
                      <a:pPr algn="ctr"/>
                      <a:r>
                        <a:rPr lang="en-US" sz="2200" b="1" cap="small" dirty="0" smtClean="0">
                          <a:effectLst>
                            <a:glow rad="228600">
                              <a:schemeClr val="accent5">
                                <a:alpha val="75000"/>
                              </a:schemeClr>
                            </a:glow>
                          </a:effectLst>
                        </a:rPr>
                        <a:t>Date</a:t>
                      </a:r>
                      <a:endParaRPr lang="en-US" sz="2200" b="1" cap="small" dirty="0">
                        <a:effectLst>
                          <a:glow rad="228600">
                            <a:schemeClr val="accent5">
                              <a:alpha val="75000"/>
                            </a:schemeClr>
                          </a:glow>
                        </a:effectLst>
                      </a:endParaRPr>
                    </a:p>
                  </a:txBody>
                  <a:tcPr/>
                </a:tc>
              </a:tr>
            </a:tbl>
          </a:graphicData>
        </a:graphic>
      </p:graphicFrame>
      <p:graphicFrame>
        <p:nvGraphicFramePr>
          <p:cNvPr id="9" name="Table 8"/>
          <p:cNvGraphicFramePr>
            <a:graphicFrameLocks noGrp="1"/>
          </p:cNvGraphicFramePr>
          <p:nvPr/>
        </p:nvGraphicFramePr>
        <p:xfrm>
          <a:off x="480141" y="1396999"/>
          <a:ext cx="8332794" cy="477237"/>
        </p:xfrm>
        <a:graphic>
          <a:graphicData uri="http://schemas.openxmlformats.org/drawingml/2006/table">
            <a:tbl>
              <a:tblPr firstRow="1" bandRow="1">
                <a:tableStyleId>{9D7B26C5-4107-4FEC-AEDC-1716B250A1EF}</a:tableStyleId>
              </a:tblPr>
              <a:tblGrid>
                <a:gridCol w="2777598"/>
                <a:gridCol w="2777598"/>
                <a:gridCol w="2777598"/>
              </a:tblGrid>
              <a:tr h="477237">
                <a:tc>
                  <a:txBody>
                    <a:bodyPr/>
                    <a:lstStyle/>
                    <a:p>
                      <a:pPr algn="ctr"/>
                      <a:r>
                        <a:rPr lang="en-US" sz="2200" dirty="0" err="1" smtClean="0"/>
                        <a:t>Rehoboam</a:t>
                      </a:r>
                      <a:endParaRPr lang="en-US" sz="2200" dirty="0"/>
                    </a:p>
                  </a:txBody>
                  <a:tcPr/>
                </a:tc>
                <a:tc>
                  <a:txBody>
                    <a:bodyPr/>
                    <a:lstStyle/>
                    <a:p>
                      <a:pPr algn="ctr"/>
                      <a:r>
                        <a:rPr lang="en-US" sz="2200" b="0" dirty="0" smtClean="0"/>
                        <a:t>17 years</a:t>
                      </a:r>
                      <a:endParaRPr lang="en-US" sz="2200" b="0" dirty="0"/>
                    </a:p>
                  </a:txBody>
                  <a:tcPr/>
                </a:tc>
                <a:tc>
                  <a:txBody>
                    <a:bodyPr/>
                    <a:lstStyle/>
                    <a:p>
                      <a:pPr algn="ctr"/>
                      <a:r>
                        <a:rPr lang="en-US" sz="2200" b="0" dirty="0" smtClean="0"/>
                        <a:t>930-913 BC</a:t>
                      </a:r>
                      <a:endParaRPr lang="en-US" sz="2200" b="0" dirty="0"/>
                    </a:p>
                  </a:txBody>
                  <a:tcPr/>
                </a:tc>
              </a:tr>
            </a:tbl>
          </a:graphicData>
        </a:graphic>
      </p:graphicFrame>
      <p:graphicFrame>
        <p:nvGraphicFramePr>
          <p:cNvPr id="10" name="Table 9"/>
          <p:cNvGraphicFramePr>
            <a:graphicFrameLocks noGrp="1"/>
          </p:cNvGraphicFramePr>
          <p:nvPr/>
        </p:nvGraphicFramePr>
        <p:xfrm>
          <a:off x="446679" y="1874679"/>
          <a:ext cx="8332794" cy="477237"/>
        </p:xfrm>
        <a:graphic>
          <a:graphicData uri="http://schemas.openxmlformats.org/drawingml/2006/table">
            <a:tbl>
              <a:tblPr firstRow="1" bandRow="1">
                <a:tableStyleId>{9D7B26C5-4107-4FEC-AEDC-1716B250A1EF}</a:tableStyleId>
              </a:tblPr>
              <a:tblGrid>
                <a:gridCol w="2777598"/>
                <a:gridCol w="2777598"/>
                <a:gridCol w="2777598"/>
              </a:tblGrid>
              <a:tr h="477237">
                <a:tc>
                  <a:txBody>
                    <a:bodyPr/>
                    <a:lstStyle/>
                    <a:p>
                      <a:pPr algn="ctr"/>
                      <a:r>
                        <a:rPr lang="en-US" sz="2200" dirty="0" err="1" smtClean="0"/>
                        <a:t>Abijah</a:t>
                      </a:r>
                      <a:r>
                        <a:rPr lang="en-US" sz="2200" dirty="0" smtClean="0"/>
                        <a:t> </a:t>
                      </a:r>
                      <a:r>
                        <a:rPr lang="en-US" sz="2200" b="0" dirty="0" smtClean="0"/>
                        <a:t>(</a:t>
                      </a:r>
                      <a:r>
                        <a:rPr lang="en-US" sz="2200" b="0" dirty="0" err="1" smtClean="0"/>
                        <a:t>Abijam</a:t>
                      </a:r>
                      <a:r>
                        <a:rPr lang="en-US" sz="2200" b="0" dirty="0" smtClean="0"/>
                        <a:t>)</a:t>
                      </a:r>
                      <a:endParaRPr lang="en-US" sz="2200" b="0" dirty="0"/>
                    </a:p>
                  </a:txBody>
                  <a:tcPr/>
                </a:tc>
                <a:tc>
                  <a:txBody>
                    <a:bodyPr/>
                    <a:lstStyle/>
                    <a:p>
                      <a:pPr algn="ctr"/>
                      <a:r>
                        <a:rPr lang="en-US" sz="2200" b="0" dirty="0" smtClean="0"/>
                        <a:t>3 years</a:t>
                      </a:r>
                      <a:endParaRPr lang="en-US" sz="2200" b="0" dirty="0"/>
                    </a:p>
                  </a:txBody>
                  <a:tcPr/>
                </a:tc>
                <a:tc>
                  <a:txBody>
                    <a:bodyPr/>
                    <a:lstStyle/>
                    <a:p>
                      <a:pPr algn="ctr"/>
                      <a:r>
                        <a:rPr lang="en-US" sz="2200" b="0" dirty="0" smtClean="0"/>
                        <a:t>913-910 BC</a:t>
                      </a:r>
                      <a:endParaRPr lang="en-US" sz="2200" b="0" dirty="0"/>
                    </a:p>
                  </a:txBody>
                  <a:tcPr/>
                </a:tc>
              </a:tr>
            </a:tbl>
          </a:graphicData>
        </a:graphic>
      </p:graphicFrame>
      <p:graphicFrame>
        <p:nvGraphicFramePr>
          <p:cNvPr id="11" name="Table 10"/>
          <p:cNvGraphicFramePr>
            <a:graphicFrameLocks noGrp="1"/>
          </p:cNvGraphicFramePr>
          <p:nvPr/>
        </p:nvGraphicFramePr>
        <p:xfrm>
          <a:off x="444195" y="2367849"/>
          <a:ext cx="8332794" cy="477237"/>
        </p:xfrm>
        <a:graphic>
          <a:graphicData uri="http://schemas.openxmlformats.org/drawingml/2006/table">
            <a:tbl>
              <a:tblPr firstRow="1" bandRow="1">
                <a:tableStyleId>{9D7B26C5-4107-4FEC-AEDC-1716B250A1EF}</a:tableStyleId>
              </a:tblPr>
              <a:tblGrid>
                <a:gridCol w="2777598"/>
                <a:gridCol w="2777598"/>
                <a:gridCol w="2777598"/>
              </a:tblGrid>
              <a:tr h="477237">
                <a:tc>
                  <a:txBody>
                    <a:bodyPr/>
                    <a:lstStyle/>
                    <a:p>
                      <a:pPr algn="ctr"/>
                      <a:r>
                        <a:rPr lang="en-US" sz="2200" dirty="0" err="1" smtClean="0"/>
                        <a:t>Asa</a:t>
                      </a:r>
                      <a:endParaRPr lang="en-US" sz="2200" dirty="0"/>
                    </a:p>
                  </a:txBody>
                  <a:tcPr/>
                </a:tc>
                <a:tc>
                  <a:txBody>
                    <a:bodyPr/>
                    <a:lstStyle/>
                    <a:p>
                      <a:pPr algn="ctr"/>
                      <a:r>
                        <a:rPr lang="en-US" sz="2200" b="0" dirty="0" smtClean="0"/>
                        <a:t>41 years</a:t>
                      </a:r>
                      <a:endParaRPr lang="en-US" sz="2200" b="0" dirty="0"/>
                    </a:p>
                  </a:txBody>
                  <a:tcPr/>
                </a:tc>
                <a:tc>
                  <a:txBody>
                    <a:bodyPr/>
                    <a:lstStyle/>
                    <a:p>
                      <a:pPr algn="ctr"/>
                      <a:r>
                        <a:rPr lang="en-US" sz="2200" b="0" dirty="0" smtClean="0"/>
                        <a:t>910-869</a:t>
                      </a:r>
                      <a:r>
                        <a:rPr lang="en-US" sz="2200" b="0" baseline="0" dirty="0" smtClean="0"/>
                        <a:t> </a:t>
                      </a:r>
                      <a:r>
                        <a:rPr lang="en-US" sz="2200" b="0" dirty="0" smtClean="0"/>
                        <a:t>BC</a:t>
                      </a:r>
                      <a:endParaRPr lang="en-US" sz="2200" b="0" dirty="0"/>
                    </a:p>
                  </a:txBody>
                  <a:tcPr/>
                </a:tc>
              </a:tr>
            </a:tbl>
          </a:graphicData>
        </a:graphic>
      </p:graphicFrame>
      <p:graphicFrame>
        <p:nvGraphicFramePr>
          <p:cNvPr id="8" name="Table 7"/>
          <p:cNvGraphicFramePr>
            <a:graphicFrameLocks noGrp="1"/>
          </p:cNvGraphicFramePr>
          <p:nvPr/>
        </p:nvGraphicFramePr>
        <p:xfrm>
          <a:off x="457200" y="2845086"/>
          <a:ext cx="8332794" cy="477237"/>
        </p:xfrm>
        <a:graphic>
          <a:graphicData uri="http://schemas.openxmlformats.org/drawingml/2006/table">
            <a:tbl>
              <a:tblPr firstRow="1" bandRow="1">
                <a:tableStyleId>{9D7B26C5-4107-4FEC-AEDC-1716B250A1EF}</a:tableStyleId>
              </a:tblPr>
              <a:tblGrid>
                <a:gridCol w="2777598"/>
                <a:gridCol w="2777598"/>
                <a:gridCol w="2777598"/>
              </a:tblGrid>
              <a:tr h="477237">
                <a:tc>
                  <a:txBody>
                    <a:bodyPr/>
                    <a:lstStyle/>
                    <a:p>
                      <a:pPr algn="ctr"/>
                      <a:r>
                        <a:rPr lang="en-US" sz="2200" dirty="0" smtClean="0"/>
                        <a:t>Jehoshaphat*</a:t>
                      </a:r>
                      <a:endParaRPr lang="en-US" sz="2200" dirty="0"/>
                    </a:p>
                  </a:txBody>
                  <a:tcPr/>
                </a:tc>
                <a:tc>
                  <a:txBody>
                    <a:bodyPr/>
                    <a:lstStyle/>
                    <a:p>
                      <a:pPr algn="ctr"/>
                      <a:r>
                        <a:rPr lang="en-US" sz="2200" b="0" dirty="0" smtClean="0"/>
                        <a:t>25 years</a:t>
                      </a:r>
                      <a:endParaRPr lang="en-US" sz="2200" b="0" dirty="0"/>
                    </a:p>
                  </a:txBody>
                  <a:tcPr/>
                </a:tc>
                <a:tc>
                  <a:txBody>
                    <a:bodyPr/>
                    <a:lstStyle/>
                    <a:p>
                      <a:pPr algn="ctr"/>
                      <a:r>
                        <a:rPr lang="en-US" sz="2200" b="0" baseline="0" dirty="0" smtClean="0"/>
                        <a:t>872-848 </a:t>
                      </a:r>
                      <a:r>
                        <a:rPr lang="en-US" sz="2200" b="0" dirty="0" smtClean="0"/>
                        <a:t>BC</a:t>
                      </a:r>
                      <a:endParaRPr lang="en-US" sz="2200" b="0" dirty="0"/>
                    </a:p>
                  </a:txBody>
                  <a:tcPr/>
                </a:tc>
              </a:tr>
            </a:tbl>
          </a:graphicData>
        </a:graphic>
      </p:graphicFrame>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anim calcmode="lin" valueType="num">
                                      <p:cBhvr>
                                        <p:cTn id="15" dur="500" fill="hold"/>
                                        <p:tgtEl>
                                          <p:spTgt spid="10"/>
                                        </p:tgtEl>
                                        <p:attrNameLst>
                                          <p:attrName>ppt_x</p:attrName>
                                        </p:attrNameLst>
                                      </p:cBhvr>
                                      <p:tavLst>
                                        <p:tav tm="0">
                                          <p:val>
                                            <p:strVal val="#ppt_x"/>
                                          </p:val>
                                        </p:tav>
                                        <p:tav tm="100000">
                                          <p:val>
                                            <p:strVal val="#ppt_x"/>
                                          </p:val>
                                        </p:tav>
                                      </p:tavLst>
                                    </p:anim>
                                    <p:anim calcmode="lin" valueType="num">
                                      <p:cBhvr>
                                        <p:cTn id="16"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anim calcmode="lin" valueType="num">
                                      <p:cBhvr>
                                        <p:cTn id="22" dur="500" fill="hold"/>
                                        <p:tgtEl>
                                          <p:spTgt spid="11"/>
                                        </p:tgtEl>
                                        <p:attrNameLst>
                                          <p:attrName>ppt_x</p:attrName>
                                        </p:attrNameLst>
                                      </p:cBhvr>
                                      <p:tavLst>
                                        <p:tav tm="0">
                                          <p:val>
                                            <p:strVal val="#ppt_x"/>
                                          </p:val>
                                        </p:tav>
                                        <p:tav tm="100000">
                                          <p:val>
                                            <p:strVal val="#ppt_x"/>
                                          </p:val>
                                        </p:tav>
                                      </p:tavLst>
                                    </p:anim>
                                    <p:anim calcmode="lin" valueType="num">
                                      <p:cBhvr>
                                        <p:cTn id="23"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anim calcmode="lin" valueType="num">
                                      <p:cBhvr>
                                        <p:cTn id="29" dur="500" fill="hold"/>
                                        <p:tgtEl>
                                          <p:spTgt spid="8"/>
                                        </p:tgtEl>
                                        <p:attrNameLst>
                                          <p:attrName>ppt_x</p:attrName>
                                        </p:attrNameLst>
                                      </p:cBhvr>
                                      <p:tavLst>
                                        <p:tav tm="0">
                                          <p:val>
                                            <p:strVal val="#ppt_x"/>
                                          </p:val>
                                        </p:tav>
                                        <p:tav tm="100000">
                                          <p:val>
                                            <p:strVal val="#ppt_x"/>
                                          </p:val>
                                        </p:tav>
                                      </p:tavLst>
                                    </p:anim>
                                    <p:anim calcmode="lin" valueType="num">
                                      <p:cBhvr>
                                        <p:cTn id="30"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cap="small" dirty="0" smtClean="0">
                <a:solidFill>
                  <a:schemeClr val="tx1"/>
                </a:solidFill>
                <a:effectLst>
                  <a:outerShdw blurRad="38100" dist="25400" dir="5400000" algn="tl" rotWithShape="0">
                    <a:srgbClr val="000000">
                      <a:alpha val="43000"/>
                    </a:srgbClr>
                  </a:outerShdw>
                </a:effectLst>
                <a:latin typeface="+mn-lt"/>
              </a:rPr>
              <a:t>Death of Ahab</a:t>
            </a:r>
            <a:endParaRPr lang="en-US" sz="3000" b="0" cap="small" dirty="0">
              <a:solidFill>
                <a:schemeClr val="tx1"/>
              </a:solidFill>
              <a:effectLst>
                <a:outerShdw blurRad="38100" dist="25400" dir="5400000" algn="tl" rotWithShape="0">
                  <a:srgbClr val="000000">
                    <a:alpha val="43000"/>
                  </a:srgbClr>
                </a:outerShdw>
              </a:effectLst>
              <a:latin typeface="+mn-lt"/>
            </a:endParaRPr>
          </a:p>
        </p:txBody>
      </p:sp>
      <p:sp>
        <p:nvSpPr>
          <p:cNvPr id="6" name="Subtitle 5"/>
          <p:cNvSpPr>
            <a:spLocks noGrp="1"/>
          </p:cNvSpPr>
          <p:nvPr>
            <p:ph type="subTitle" idx="1"/>
          </p:nvPr>
        </p:nvSpPr>
        <p:spPr/>
        <p:txBody>
          <a:bodyPr anchor="t">
            <a:normAutofit lnSpcReduction="10000"/>
          </a:bodyPr>
          <a:lstStyle/>
          <a:p>
            <a:pPr algn="ctr"/>
            <a:r>
              <a:rPr lang="en-US" sz="3500" dirty="0" smtClean="0"/>
              <a:t>1 Kings 22 </a:t>
            </a:r>
          </a:p>
          <a:p>
            <a:pPr algn="ctr"/>
            <a:r>
              <a:rPr lang="en-US" sz="3500" dirty="0" smtClean="0"/>
              <a:t>&amp; </a:t>
            </a:r>
          </a:p>
          <a:p>
            <a:pPr algn="ctr"/>
            <a:r>
              <a:rPr lang="en-US" sz="3500" dirty="0" smtClean="0"/>
              <a:t>2 Chronicles 18</a:t>
            </a:r>
            <a:endParaRPr lang="en-US" sz="3500" dirty="0"/>
          </a:p>
        </p:txBody>
      </p:sp>
      <p:sp>
        <p:nvSpPr>
          <p:cNvPr id="7" name="Title 3"/>
          <p:cNvSpPr txBox="1">
            <a:spLocks/>
          </p:cNvSpPr>
          <p:nvPr/>
        </p:nvSpPr>
        <p:spPr>
          <a:xfrm>
            <a:off x="533400" y="3228536"/>
            <a:ext cx="7851648" cy="1828800"/>
          </a:xfrm>
          <a:prstGeom prst="rect">
            <a:avLst/>
          </a:prstGeom>
          <a:ln>
            <a:noFill/>
          </a:ln>
        </p:spPr>
        <p:txBody>
          <a:bodyPr vert="horz" lIns="0" tIns="0" rIns="18288" bIns="0" anchor="ctr">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000" b="0" i="0" u="none" strike="noStrike" kern="1200" cap="small" spc="0" normalizeH="0" baseline="0" noProof="0" dirty="0">
              <a:ln>
                <a:noFill/>
              </a:ln>
              <a:solidFill>
                <a:schemeClr val="tx1"/>
              </a:solidFill>
              <a:effectLst>
                <a:outerShdw blurRad="38100" dist="25400" dir="5400000" algn="tl" rotWithShape="0">
                  <a:srgbClr val="000000">
                    <a:alpha val="43000"/>
                  </a:srgbClr>
                </a:outerShdw>
              </a:effectLst>
              <a:uLnTx/>
              <a:uFillTx/>
              <a:latin typeface="+mn-lt"/>
              <a:ea typeface="+mj-ea"/>
              <a:cs typeface="+mj-cs"/>
            </a:endParaRP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cap="small" dirty="0" smtClean="0">
                <a:solidFill>
                  <a:srgbClr val="000000"/>
                </a:solidFill>
              </a:rPr>
              <a:t>Another Battle With Aram</a:t>
            </a:r>
            <a:br>
              <a:rPr lang="en-US" b="1" cap="small" dirty="0" smtClean="0">
                <a:solidFill>
                  <a:srgbClr val="000000"/>
                </a:solidFill>
              </a:rPr>
            </a:br>
            <a:r>
              <a:rPr lang="en-US" sz="3556" cap="small" dirty="0" smtClean="0">
                <a:solidFill>
                  <a:srgbClr val="000000"/>
                </a:solidFill>
              </a:rPr>
              <a:t>(1 Kings 22 &amp; 2 Chronicles 18)</a:t>
            </a:r>
            <a:endParaRPr lang="en-US" sz="3556" cap="small" dirty="0">
              <a:solidFill>
                <a:srgbClr val="000000"/>
              </a:solidFill>
            </a:endParaRPr>
          </a:p>
        </p:txBody>
      </p:sp>
      <p:sp>
        <p:nvSpPr>
          <p:cNvPr id="5" name="Content Placeholder 4"/>
          <p:cNvSpPr>
            <a:spLocks noGrp="1"/>
          </p:cNvSpPr>
          <p:nvPr>
            <p:ph idx="1"/>
          </p:nvPr>
        </p:nvSpPr>
        <p:spPr/>
        <p:txBody>
          <a:bodyPr anchor="ctr">
            <a:noAutofit/>
          </a:bodyPr>
          <a:lstStyle/>
          <a:p>
            <a:pPr>
              <a:spcAft>
                <a:spcPts val="1200"/>
              </a:spcAft>
              <a:buClr>
                <a:schemeClr val="tx1"/>
              </a:buClr>
            </a:pPr>
            <a:r>
              <a:rPr lang="en-US" sz="2200" dirty="0" smtClean="0"/>
              <a:t>Why did Ahab want to go to </a:t>
            </a:r>
            <a:r>
              <a:rPr lang="en-US" sz="2200" dirty="0" err="1" smtClean="0"/>
              <a:t>Ramoth</a:t>
            </a:r>
            <a:r>
              <a:rPr lang="en-US" sz="2200" dirty="0" smtClean="0"/>
              <a:t>-Gilead? (22:3)</a:t>
            </a:r>
          </a:p>
          <a:p>
            <a:pPr lvl="1">
              <a:spcAft>
                <a:spcPts val="1200"/>
              </a:spcAft>
              <a:buClr>
                <a:schemeClr val="tx1"/>
              </a:buClr>
            </a:pPr>
            <a:r>
              <a:rPr lang="en-US" sz="2200" dirty="0" smtClean="0"/>
              <a:t>Aram had taken this city of Israel and Ahab wanted it back</a:t>
            </a:r>
          </a:p>
          <a:p>
            <a:pPr>
              <a:spcAft>
                <a:spcPts val="1200"/>
              </a:spcAft>
              <a:buClr>
                <a:schemeClr val="tx1"/>
              </a:buClr>
            </a:pPr>
            <a:r>
              <a:rPr lang="en-US" sz="2200" dirty="0" smtClean="0"/>
              <a:t>Is there any </a:t>
            </a:r>
            <a:r>
              <a:rPr lang="en-US" sz="2200" dirty="0" err="1" smtClean="0"/>
              <a:t>indication(s</a:t>
            </a:r>
            <a:r>
              <a:rPr lang="en-US" sz="2200" dirty="0" smtClean="0"/>
              <a:t>) that Jehoshaphat was leery about going into this battle with Ahab?</a:t>
            </a:r>
          </a:p>
          <a:p>
            <a:pPr>
              <a:spcAft>
                <a:spcPts val="1200"/>
              </a:spcAft>
              <a:buClr>
                <a:schemeClr val="tx1"/>
              </a:buClr>
            </a:pPr>
            <a:r>
              <a:rPr lang="en-US" sz="2200" dirty="0" smtClean="0"/>
              <a:t>Why would Jehoshaphat agree to go with Ahab? (18:1-2)</a:t>
            </a:r>
          </a:p>
          <a:p>
            <a:pPr marL="850392" lvl="1" indent="-457200">
              <a:spcAft>
                <a:spcPts val="1200"/>
              </a:spcAft>
              <a:buClr>
                <a:schemeClr val="tx1"/>
              </a:buClr>
              <a:buFont typeface="+mj-lt"/>
              <a:buAutoNum type="arabicPeriod"/>
            </a:pPr>
            <a:r>
              <a:rPr lang="en-US" sz="2200" b="1" dirty="0" smtClean="0"/>
              <a:t>Marriage alliance with Ahab</a:t>
            </a:r>
          </a:p>
          <a:p>
            <a:pPr lvl="2">
              <a:spcAft>
                <a:spcPts val="1200"/>
              </a:spcAft>
              <a:buClr>
                <a:schemeClr val="tx1"/>
              </a:buClr>
            </a:pPr>
            <a:r>
              <a:rPr lang="en-US" sz="2200" dirty="0" err="1" smtClean="0"/>
              <a:t>Jehoram</a:t>
            </a:r>
            <a:r>
              <a:rPr lang="en-US" sz="2200" dirty="0" smtClean="0"/>
              <a:t> married Ahab’s daughter (2 </a:t>
            </a:r>
            <a:r>
              <a:rPr lang="en-US" sz="2200" dirty="0" err="1" smtClean="0"/>
              <a:t>Chron</a:t>
            </a:r>
            <a:r>
              <a:rPr lang="en-US" sz="2200" dirty="0" smtClean="0"/>
              <a:t> 21:6)</a:t>
            </a:r>
          </a:p>
          <a:p>
            <a:pPr marL="850392" lvl="1" indent="-457200">
              <a:spcAft>
                <a:spcPts val="1200"/>
              </a:spcAft>
              <a:buClr>
                <a:schemeClr val="tx1"/>
              </a:buClr>
              <a:buFont typeface="+mj-lt"/>
              <a:buAutoNum type="arabicPeriod"/>
            </a:pPr>
            <a:r>
              <a:rPr lang="en-US" sz="2200" b="1" dirty="0" smtClean="0"/>
              <a:t>Induced by the attempts of Ahab</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cap="small" dirty="0" smtClean="0">
                <a:solidFill>
                  <a:srgbClr val="000000"/>
                </a:solidFill>
              </a:rPr>
              <a:t>the Word of the Lord</a:t>
            </a:r>
            <a:br>
              <a:rPr lang="en-US" b="1" cap="small" dirty="0" smtClean="0">
                <a:solidFill>
                  <a:srgbClr val="000000"/>
                </a:solidFill>
              </a:rPr>
            </a:br>
            <a:r>
              <a:rPr lang="en-US" sz="3556" cap="small" dirty="0" smtClean="0">
                <a:solidFill>
                  <a:srgbClr val="000000"/>
                </a:solidFill>
              </a:rPr>
              <a:t>(1 Kings 22 &amp; 2 Chronicles 18)</a:t>
            </a:r>
            <a:endParaRPr lang="en-US" sz="3556" cap="small" dirty="0">
              <a:solidFill>
                <a:srgbClr val="000000"/>
              </a:solidFill>
            </a:endParaRPr>
          </a:p>
        </p:txBody>
      </p:sp>
      <p:sp>
        <p:nvSpPr>
          <p:cNvPr id="5" name="Content Placeholder 4"/>
          <p:cNvSpPr>
            <a:spLocks noGrp="1"/>
          </p:cNvSpPr>
          <p:nvPr>
            <p:ph idx="1"/>
          </p:nvPr>
        </p:nvSpPr>
        <p:spPr/>
        <p:txBody>
          <a:bodyPr anchor="ctr">
            <a:noAutofit/>
          </a:bodyPr>
          <a:lstStyle/>
          <a:p>
            <a:pPr>
              <a:spcAft>
                <a:spcPts val="1200"/>
              </a:spcAft>
              <a:buClr>
                <a:schemeClr val="tx1"/>
              </a:buClr>
            </a:pPr>
            <a:r>
              <a:rPr lang="en-US" sz="2200" dirty="0" smtClean="0"/>
              <a:t>400 prophets of ____ gather?</a:t>
            </a:r>
          </a:p>
          <a:p>
            <a:pPr lvl="1">
              <a:spcAft>
                <a:spcPts val="1200"/>
              </a:spcAft>
              <a:buClr>
                <a:schemeClr val="tx1"/>
              </a:buClr>
            </a:pPr>
            <a:r>
              <a:rPr lang="en-US" sz="2200" dirty="0" smtClean="0"/>
              <a:t>“Go up </a:t>
            </a:r>
            <a:r>
              <a:rPr lang="en-US" sz="2200" b="1" dirty="0" smtClean="0"/>
              <a:t>for God </a:t>
            </a:r>
            <a:r>
              <a:rPr lang="en-US" sz="2200" dirty="0" smtClean="0"/>
              <a:t>will deliver it into the king’s hand” (18:5 KJV)</a:t>
            </a:r>
          </a:p>
          <a:p>
            <a:pPr>
              <a:spcAft>
                <a:spcPts val="1200"/>
              </a:spcAft>
              <a:buClr>
                <a:schemeClr val="tx1"/>
              </a:buClr>
            </a:pPr>
            <a:r>
              <a:rPr lang="en-US" sz="2200" dirty="0" smtClean="0"/>
              <a:t>Is there any prophet of the </a:t>
            </a:r>
            <a:r>
              <a:rPr lang="en-US" sz="2200" b="1" cap="small" dirty="0" smtClean="0"/>
              <a:t>Lord</a:t>
            </a:r>
            <a:r>
              <a:rPr lang="en-US" sz="2200" dirty="0" smtClean="0"/>
              <a:t> here….</a:t>
            </a:r>
          </a:p>
          <a:p>
            <a:pPr lvl="1">
              <a:spcAft>
                <a:spcPts val="1200"/>
              </a:spcAft>
              <a:buClr>
                <a:schemeClr val="tx1"/>
              </a:buClr>
            </a:pPr>
            <a:r>
              <a:rPr lang="en-US" sz="2200" dirty="0" err="1" smtClean="0"/>
              <a:t>Micaiah</a:t>
            </a:r>
            <a:r>
              <a:rPr lang="en-US" sz="2200" dirty="0" smtClean="0"/>
              <a:t> the son </a:t>
            </a:r>
            <a:r>
              <a:rPr lang="en-US" sz="2200" dirty="0" err="1" smtClean="0"/>
              <a:t>Imla</a:t>
            </a:r>
            <a:r>
              <a:rPr lang="en-US" sz="2200" dirty="0" smtClean="0"/>
              <a:t>…where is he?</a:t>
            </a:r>
          </a:p>
          <a:p>
            <a:pPr lvl="1">
              <a:spcAft>
                <a:spcPts val="1200"/>
              </a:spcAft>
              <a:buClr>
                <a:schemeClr val="tx1"/>
              </a:buClr>
            </a:pPr>
            <a:r>
              <a:rPr lang="en-US" sz="2200" dirty="0" smtClean="0"/>
              <a:t>Jehoshaphat doesn’t recognize them as true prophets</a:t>
            </a:r>
          </a:p>
          <a:p>
            <a:pPr>
              <a:spcAft>
                <a:spcPts val="1200"/>
              </a:spcAft>
              <a:buClr>
                <a:schemeClr val="tx1"/>
              </a:buClr>
            </a:pPr>
            <a:r>
              <a:rPr lang="en-US" sz="2200" dirty="0" smtClean="0"/>
              <a:t>Describe the scene with the kings and 400 prophets. </a:t>
            </a:r>
          </a:p>
          <a:p>
            <a:pPr lvl="1">
              <a:spcAft>
                <a:spcPts val="1200"/>
              </a:spcAft>
              <a:buClr>
                <a:schemeClr val="tx1"/>
              </a:buClr>
            </a:pPr>
            <a:r>
              <a:rPr lang="en-US" sz="2200" dirty="0" smtClean="0"/>
              <a:t>“Go up…for </a:t>
            </a:r>
            <a:r>
              <a:rPr lang="en-US" sz="2200" b="1" dirty="0" smtClean="0"/>
              <a:t>the </a:t>
            </a:r>
            <a:r>
              <a:rPr lang="en-US" sz="2200" b="1" cap="small" dirty="0" smtClean="0"/>
              <a:t>Lord</a:t>
            </a:r>
            <a:r>
              <a:rPr lang="en-US" sz="2200" b="1" dirty="0" smtClean="0"/>
              <a:t> </a:t>
            </a:r>
            <a:r>
              <a:rPr lang="en-US" sz="2200" dirty="0" smtClean="0"/>
              <a:t>shall deliver it into the king’s hand (18:11 KJV)</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ssolv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dissolv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dissolv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dissolv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dissolve">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cap="small" dirty="0" err="1" smtClean="0">
                <a:solidFill>
                  <a:srgbClr val="000000"/>
                </a:solidFill>
              </a:rPr>
              <a:t>Micaiah</a:t>
            </a:r>
            <a:r>
              <a:rPr lang="en-US" b="1" cap="small" dirty="0" smtClean="0">
                <a:solidFill>
                  <a:srgbClr val="000000"/>
                </a:solidFill>
              </a:rPr>
              <a:t>: Word of the Lord</a:t>
            </a:r>
            <a:br>
              <a:rPr lang="en-US" b="1" cap="small" dirty="0" smtClean="0">
                <a:solidFill>
                  <a:srgbClr val="000000"/>
                </a:solidFill>
              </a:rPr>
            </a:br>
            <a:r>
              <a:rPr lang="en-US" sz="3556" cap="small" dirty="0" smtClean="0">
                <a:solidFill>
                  <a:srgbClr val="000000"/>
                </a:solidFill>
              </a:rPr>
              <a:t>(1 Kings 22 &amp; 2 Chronicles 18)</a:t>
            </a:r>
            <a:endParaRPr lang="en-US" sz="3556" cap="small" dirty="0">
              <a:solidFill>
                <a:srgbClr val="000000"/>
              </a:solidFill>
            </a:endParaRPr>
          </a:p>
        </p:txBody>
      </p:sp>
      <p:sp>
        <p:nvSpPr>
          <p:cNvPr id="5" name="Content Placeholder 4"/>
          <p:cNvSpPr>
            <a:spLocks noGrp="1"/>
          </p:cNvSpPr>
          <p:nvPr>
            <p:ph idx="1"/>
          </p:nvPr>
        </p:nvSpPr>
        <p:spPr/>
        <p:txBody>
          <a:bodyPr anchor="ctr">
            <a:noAutofit/>
          </a:bodyPr>
          <a:lstStyle/>
          <a:p>
            <a:pPr>
              <a:spcAft>
                <a:spcPts val="1200"/>
              </a:spcAft>
            </a:pPr>
            <a:r>
              <a:rPr lang="en-US" sz="2200" dirty="0" smtClean="0"/>
              <a:t>“As </a:t>
            </a:r>
            <a:r>
              <a:rPr lang="en-US" sz="2200" b="1" dirty="0" smtClean="0"/>
              <a:t>the</a:t>
            </a:r>
            <a:r>
              <a:rPr lang="en-US" sz="2200" b="1" cap="small" dirty="0" smtClean="0"/>
              <a:t> Lord </a:t>
            </a:r>
            <a:r>
              <a:rPr lang="en-US" sz="2200" dirty="0" smtClean="0"/>
              <a:t>lives, what my God says, that I will speak” (18:13)</a:t>
            </a:r>
          </a:p>
          <a:p>
            <a:pPr>
              <a:spcAft>
                <a:spcPts val="1200"/>
              </a:spcAft>
            </a:pPr>
            <a:r>
              <a:rPr lang="en-US" sz="2200" dirty="0" smtClean="0"/>
              <a:t>“I saw all Israel scattered on the mountains, </a:t>
            </a:r>
            <a:r>
              <a:rPr lang="en-US" sz="2200" b="1" dirty="0" smtClean="0"/>
              <a:t>like sheep with no shepherd</a:t>
            </a:r>
            <a:r>
              <a:rPr lang="en-US" sz="2200" dirty="0" smtClean="0"/>
              <a:t>; And the Lord said, ‘These have no master. </a:t>
            </a:r>
            <a:r>
              <a:rPr lang="en-US" sz="2200" b="1" dirty="0" smtClean="0"/>
              <a:t>Let each of them return to his house in peace.</a:t>
            </a:r>
            <a:r>
              <a:rPr lang="en-US" sz="2200" dirty="0" smtClean="0"/>
              <a:t>’” (18:16)</a:t>
            </a:r>
          </a:p>
          <a:p>
            <a:pPr>
              <a:spcAft>
                <a:spcPts val="1200"/>
              </a:spcAft>
            </a:pPr>
            <a:r>
              <a:rPr lang="en-US" sz="2200" dirty="0" smtClean="0"/>
              <a:t>“…I saw </a:t>
            </a:r>
            <a:r>
              <a:rPr lang="en-US" sz="2200" cap="small" dirty="0" smtClean="0"/>
              <a:t>the Lord </a:t>
            </a:r>
            <a:r>
              <a:rPr lang="en-US" sz="2200" dirty="0" smtClean="0"/>
              <a:t>sitting on His throne…who will entice Ahab…”(18:18-19)</a:t>
            </a:r>
          </a:p>
          <a:p>
            <a:pPr lvl="1">
              <a:spcAft>
                <a:spcPts val="1200"/>
              </a:spcAft>
            </a:pPr>
            <a:r>
              <a:rPr lang="en-US" sz="2200" dirty="0" smtClean="0"/>
              <a:t>The</a:t>
            </a:r>
            <a:r>
              <a:rPr lang="en-US" sz="2200" cap="small" dirty="0" smtClean="0"/>
              <a:t> Lord </a:t>
            </a:r>
            <a:r>
              <a:rPr lang="en-US" sz="2200" dirty="0" smtClean="0"/>
              <a:t>put a deceiving spirit…(18:22, 2 </a:t>
            </a:r>
            <a:r>
              <a:rPr lang="en-US" sz="2200" dirty="0" err="1" smtClean="0"/>
              <a:t>Thess</a:t>
            </a:r>
            <a:r>
              <a:rPr lang="en-US" sz="2200" dirty="0" smtClean="0"/>
              <a:t> 2:9-12)</a:t>
            </a:r>
          </a:p>
          <a:p>
            <a:pPr lvl="2">
              <a:spcAft>
                <a:spcPts val="1200"/>
              </a:spcAft>
            </a:pPr>
            <a:r>
              <a:rPr lang="en-US" sz="2200" dirty="0" smtClean="0"/>
              <a:t>Note Zedekiah’s reaction (18:23-24)</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cap="small" dirty="0" smtClean="0">
                <a:solidFill>
                  <a:srgbClr val="000000"/>
                </a:solidFill>
              </a:rPr>
              <a:t>Fulfilling: Word of the Lord</a:t>
            </a:r>
            <a:br>
              <a:rPr lang="en-US" b="1" cap="small" dirty="0" smtClean="0">
                <a:solidFill>
                  <a:srgbClr val="000000"/>
                </a:solidFill>
              </a:rPr>
            </a:br>
            <a:r>
              <a:rPr lang="en-US" sz="3556" cap="small" dirty="0" smtClean="0">
                <a:solidFill>
                  <a:srgbClr val="000000"/>
                </a:solidFill>
              </a:rPr>
              <a:t>(1 Kings 22 &amp; 2 Chronicles 18)</a:t>
            </a:r>
            <a:endParaRPr lang="en-US" sz="3556" cap="small" dirty="0">
              <a:solidFill>
                <a:srgbClr val="000000"/>
              </a:solidFill>
            </a:endParaRPr>
          </a:p>
        </p:txBody>
      </p:sp>
      <p:sp>
        <p:nvSpPr>
          <p:cNvPr id="5" name="Content Placeholder 4"/>
          <p:cNvSpPr>
            <a:spLocks noGrp="1"/>
          </p:cNvSpPr>
          <p:nvPr>
            <p:ph idx="1"/>
          </p:nvPr>
        </p:nvSpPr>
        <p:spPr>
          <a:xfrm>
            <a:off x="457200" y="2385390"/>
            <a:ext cx="8229600" cy="3939209"/>
          </a:xfrm>
        </p:spPr>
        <p:txBody>
          <a:bodyPr anchor="t">
            <a:noAutofit/>
          </a:bodyPr>
          <a:lstStyle/>
          <a:p>
            <a:pPr>
              <a:spcAft>
                <a:spcPts val="1200"/>
              </a:spcAft>
            </a:pPr>
            <a:r>
              <a:rPr lang="en-US" sz="2200" dirty="0" smtClean="0"/>
              <a:t>Aram was only to fight with the king of Israel (18:30 </a:t>
            </a:r>
            <a:r>
              <a:rPr lang="en-US" sz="2200" dirty="0" err="1" smtClean="0"/>
              <a:t>cf</a:t>
            </a:r>
            <a:r>
              <a:rPr lang="en-US" sz="2200" dirty="0" smtClean="0"/>
              <a:t> 18:16)</a:t>
            </a:r>
          </a:p>
          <a:p>
            <a:pPr>
              <a:spcAft>
                <a:spcPts val="1200"/>
              </a:spcAft>
            </a:pPr>
            <a:r>
              <a:rPr lang="en-US" sz="2200" dirty="0" smtClean="0"/>
              <a:t>Jehoshaphat cried out and the Lord helped him (18:31 </a:t>
            </a:r>
            <a:r>
              <a:rPr lang="en-US" sz="2200" dirty="0" err="1" smtClean="0"/>
              <a:t>cf</a:t>
            </a:r>
            <a:r>
              <a:rPr lang="en-US" sz="2200" dirty="0" smtClean="0"/>
              <a:t> 7:14)</a:t>
            </a:r>
          </a:p>
          <a:p>
            <a:pPr>
              <a:spcAft>
                <a:spcPts val="1200"/>
              </a:spcAft>
            </a:pPr>
            <a:r>
              <a:rPr lang="en-US" sz="2200" dirty="0" smtClean="0"/>
              <a:t>Ahab’s blood eaten in same place as </a:t>
            </a:r>
            <a:r>
              <a:rPr lang="en-US" sz="2200" dirty="0" err="1" smtClean="0"/>
              <a:t>Naboth’s</a:t>
            </a:r>
            <a:r>
              <a:rPr lang="en-US" sz="2200" dirty="0" smtClean="0"/>
              <a:t> (</a:t>
            </a:r>
            <a:r>
              <a:rPr lang="en-US" sz="2200" dirty="0" err="1" smtClean="0"/>
              <a:t>cf</a:t>
            </a:r>
            <a:r>
              <a:rPr lang="en-US" sz="2200" dirty="0" smtClean="0"/>
              <a:t> 1 Kings 21:19)</a:t>
            </a:r>
          </a:p>
          <a:p>
            <a:pPr>
              <a:spcAft>
                <a:spcPts val="1200"/>
              </a:spcAft>
            </a:pPr>
            <a:endParaRPr lang="en-US" sz="2200" dirty="0" smtClean="0"/>
          </a:p>
        </p:txBody>
      </p:sp>
      <p:sp>
        <p:nvSpPr>
          <p:cNvPr id="6" name="Rectangle 5"/>
          <p:cNvSpPr/>
          <p:nvPr/>
        </p:nvSpPr>
        <p:spPr>
          <a:xfrm>
            <a:off x="457200" y="4200942"/>
            <a:ext cx="8229600" cy="2123658"/>
          </a:xfrm>
          <a:prstGeom prst="rect">
            <a:avLst/>
          </a:prstGeom>
          <a:solidFill>
            <a:schemeClr val="bg1">
              <a:lumMod val="95000"/>
            </a:schemeClr>
          </a:solidFill>
          <a:ln>
            <a:solidFill>
              <a:schemeClr val="tx1"/>
            </a:solidFill>
          </a:ln>
        </p:spPr>
        <p:txBody>
          <a:bodyPr wrap="square" anchor="t">
            <a:spAutoFit/>
          </a:bodyPr>
          <a:lstStyle/>
          <a:p>
            <a:pPr algn="ctr"/>
            <a:r>
              <a:rPr lang="en-US" sz="2200" baseline="30000" dirty="0" smtClean="0"/>
              <a:t>37 </a:t>
            </a:r>
            <a:r>
              <a:rPr lang="en-US" sz="2200" dirty="0" smtClean="0"/>
              <a:t>So the king died and was brought to Samaria, and they buried the king in Samaria. </a:t>
            </a:r>
            <a:r>
              <a:rPr lang="en-US" sz="2200" baseline="30000" dirty="0" smtClean="0"/>
              <a:t>38</a:t>
            </a:r>
            <a:r>
              <a:rPr lang="en-US" sz="2200" dirty="0" smtClean="0"/>
              <a:t> They washed the chariot by the pool of Samaria, and the dogs licked up his blood (now the harlots bathed themselves there), </a:t>
            </a:r>
            <a:r>
              <a:rPr lang="en-US" sz="2200" b="1" dirty="0" smtClean="0"/>
              <a:t>according to the word of the LORD which He spoke.</a:t>
            </a:r>
          </a:p>
          <a:p>
            <a:pPr algn="ctr"/>
            <a:r>
              <a:rPr lang="en-US" sz="2200" dirty="0" smtClean="0"/>
              <a:t>- 1 Kings 18:37-38 NASB -</a:t>
            </a:r>
            <a:endParaRPr lang="en-US" sz="22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ctr"/>
          <a:lstStyle/>
          <a:p>
            <a:pPr algn="ctr"/>
            <a:r>
              <a:rPr lang="en-US" b="1" cap="small" dirty="0" smtClean="0">
                <a:solidFill>
                  <a:srgbClr val="000000"/>
                </a:solidFill>
                <a:effectLst>
                  <a:glow rad="228600">
                    <a:schemeClr val="bg2">
                      <a:alpha val="75000"/>
                    </a:schemeClr>
                  </a:glow>
                </a:effectLst>
              </a:rPr>
              <a:t>Applications 2013</a:t>
            </a:r>
            <a:endParaRPr lang="en-US" b="1" cap="small" dirty="0">
              <a:solidFill>
                <a:srgbClr val="000000"/>
              </a:solidFill>
              <a:effectLst>
                <a:glow rad="228600">
                  <a:schemeClr val="bg2">
                    <a:alpha val="75000"/>
                  </a:schemeClr>
                </a:glow>
              </a:effectLst>
            </a:endParaRPr>
          </a:p>
        </p:txBody>
      </p:sp>
      <p:sp>
        <p:nvSpPr>
          <p:cNvPr id="8" name="Content Placeholder 7"/>
          <p:cNvSpPr>
            <a:spLocks noGrp="1"/>
          </p:cNvSpPr>
          <p:nvPr>
            <p:ph idx="1"/>
          </p:nvPr>
        </p:nvSpPr>
        <p:spPr/>
        <p:txBody>
          <a:bodyPr anchor="ctr">
            <a:normAutofit/>
          </a:bodyPr>
          <a:lstStyle/>
          <a:p>
            <a:pPr marL="457200" indent="-457200">
              <a:spcAft>
                <a:spcPts val="1800"/>
              </a:spcAft>
              <a:buClr>
                <a:schemeClr val="tx1"/>
              </a:buClr>
              <a:buFont typeface="+mj-lt"/>
              <a:buAutoNum type="arabicPeriod"/>
            </a:pPr>
            <a:r>
              <a:rPr lang="en-US" sz="2378" dirty="0" smtClean="0"/>
              <a:t>Speaking God’s truths will get us in trouble with man, but blessed by God (Matt 5:10-12)</a:t>
            </a:r>
          </a:p>
          <a:p>
            <a:pPr marL="457200" indent="-457200">
              <a:spcAft>
                <a:spcPts val="1800"/>
              </a:spcAft>
              <a:buClr>
                <a:schemeClr val="tx1"/>
              </a:buClr>
              <a:buFont typeface="+mj-lt"/>
              <a:buAutoNum type="arabicPeriod"/>
            </a:pPr>
            <a:r>
              <a:rPr lang="en-US" sz="2378" dirty="0" smtClean="0"/>
              <a:t>The </a:t>
            </a:r>
            <a:r>
              <a:rPr lang="en-US" sz="2378" cap="small" dirty="0" smtClean="0"/>
              <a:t>Lord</a:t>
            </a:r>
            <a:r>
              <a:rPr lang="en-US" sz="2378" dirty="0" smtClean="0"/>
              <a:t> gives chances, but will eventually give a person over to their desires (Rom 1:24,26,28)</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rte">
      <a:majorFont>
        <a:latin typeface="Constantia"/>
        <a:ea typeface=""/>
        <a:cs typeface=""/>
        <a:font script="Jpan" typeface="ＭＳ 明朝"/>
      </a:majorFont>
      <a:minorFont>
        <a:latin typeface="Constantia"/>
        <a:ea typeface=""/>
        <a:cs typeface=""/>
        <a:font script="Jpan" typeface="ＭＳ 明朝"/>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9806</TotalTime>
  <Words>1552</Words>
  <Application>Microsoft Macintosh PowerPoint</Application>
  <PresentationFormat>On-screen Show (4:3)</PresentationFormat>
  <Paragraphs>149</Paragraphs>
  <Slides>17</Slides>
  <Notes>10</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Flow</vt:lpstr>
      <vt:lpstr>The Divided Kingdom</vt:lpstr>
      <vt:lpstr>Slide 2</vt:lpstr>
      <vt:lpstr>Slide 3</vt:lpstr>
      <vt:lpstr>Death of Ahab</vt:lpstr>
      <vt:lpstr>Another Battle With Aram (1 Kings 22 &amp; 2 Chronicles 18)</vt:lpstr>
      <vt:lpstr>the Word of the Lord (1 Kings 22 &amp; 2 Chronicles 18)</vt:lpstr>
      <vt:lpstr>Micaiah: Word of the Lord (1 Kings 22 &amp; 2 Chronicles 18)</vt:lpstr>
      <vt:lpstr>Fulfilling: Word of the Lord (1 Kings 22 &amp; 2 Chronicles 18)</vt:lpstr>
      <vt:lpstr>Applications 2013</vt:lpstr>
      <vt:lpstr>Reign of Jehoshaphat</vt:lpstr>
      <vt:lpstr>Jehu’s Words To Jehoshaphat (2 Chronicles 19:2)</vt:lpstr>
      <vt:lpstr>Applications 2013</vt:lpstr>
      <vt:lpstr>Jehu’s Words To Jehoshaphat (2 Chronicles 19:3)</vt:lpstr>
      <vt:lpstr>The People of Judah</vt:lpstr>
      <vt:lpstr>Applications 2013</vt:lpstr>
      <vt:lpstr>Next Week</vt:lpstr>
      <vt:lpstr>Jehoshaphat</vt:lpstr>
    </vt:vector>
  </TitlesOfParts>
  <Company>My Mac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Divided Kingdom</dc:title>
  <dc:creator>Wes</dc:creator>
  <cp:lastModifiedBy>Wes</cp:lastModifiedBy>
  <cp:revision>89</cp:revision>
  <dcterms:created xsi:type="dcterms:W3CDTF">2013-05-14T17:25:13Z</dcterms:created>
  <dcterms:modified xsi:type="dcterms:W3CDTF">2013-05-14T17:27:39Z</dcterms:modified>
</cp:coreProperties>
</file>