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405" r:id="rId3"/>
    <p:sldId id="382" r:id="rId4"/>
    <p:sldId id="396" r:id="rId5"/>
    <p:sldId id="383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3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9A36E-23DD-C949-A9B9-11D76E3BE4BC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09903-A48D-A346-A3F4-E8FD0F3B6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Athaliah</a:t>
            </a:r>
            <a:r>
              <a:rPr lang="en-US" baseline="0" dirty="0" smtClean="0"/>
              <a:t> and risen up and killed all the royal offspring</a:t>
            </a:r>
          </a:p>
          <a:p>
            <a:r>
              <a:rPr lang="en-US" baseline="0" dirty="0" err="1" smtClean="0"/>
              <a:t>Jehoshabeath</a:t>
            </a:r>
            <a:r>
              <a:rPr lang="en-US" baseline="0" dirty="0" smtClean="0"/>
              <a:t> the sister of </a:t>
            </a:r>
            <a:r>
              <a:rPr lang="en-US" baseline="0" dirty="0" err="1" smtClean="0"/>
              <a:t>Ahaziah</a:t>
            </a:r>
            <a:r>
              <a:rPr lang="en-US" baseline="0" dirty="0" smtClean="0"/>
              <a:t>, daughter of </a:t>
            </a:r>
            <a:r>
              <a:rPr lang="en-US" baseline="0" dirty="0" err="1" smtClean="0"/>
              <a:t>Joram</a:t>
            </a:r>
            <a:r>
              <a:rPr lang="en-US" baseline="0" dirty="0" smtClean="0"/>
              <a:t> had hidden </a:t>
            </a:r>
            <a:r>
              <a:rPr lang="en-US" baseline="0" dirty="0" err="1" smtClean="0"/>
              <a:t>Jehoash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Joash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Jehoida</a:t>
            </a:r>
            <a:r>
              <a:rPr lang="en-US" dirty="0" smtClean="0"/>
              <a:t> organizes</a:t>
            </a:r>
            <a:r>
              <a:rPr lang="en-US" baseline="0" dirty="0" smtClean="0"/>
              <a:t> the placing of </a:t>
            </a:r>
            <a:r>
              <a:rPr lang="en-US" baseline="0" dirty="0" err="1" smtClean="0"/>
              <a:t>Joash</a:t>
            </a:r>
            <a:r>
              <a:rPr lang="en-US" baseline="0" dirty="0" smtClean="0"/>
              <a:t> on the throne by working with the Levites and the Centurions</a:t>
            </a:r>
          </a:p>
          <a:p>
            <a:r>
              <a:rPr lang="en-US" baseline="0" dirty="0" smtClean="0"/>
              <a:t>Make sure to note that </a:t>
            </a:r>
            <a:r>
              <a:rPr lang="en-US" baseline="0" dirty="0" err="1" smtClean="0"/>
              <a:t>Athaliah</a:t>
            </a:r>
            <a:r>
              <a:rPr lang="en-US" baseline="0" dirty="0" smtClean="0"/>
              <a:t> was killed outside of the house of the Lord as directed by </a:t>
            </a:r>
            <a:r>
              <a:rPr lang="en-US" baseline="0" dirty="0" err="1" smtClean="0"/>
              <a:t>Jehoida</a:t>
            </a:r>
            <a:r>
              <a:rPr lang="en-US" baseline="0" dirty="0" smtClean="0"/>
              <a:t> (23:14)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people had been away from God and they were coming back to Him (2 </a:t>
            </a:r>
            <a:r>
              <a:rPr lang="en-US" baseline="0" dirty="0" err="1" smtClean="0"/>
              <a:t>Chron</a:t>
            </a:r>
            <a:r>
              <a:rPr lang="en-US" baseline="0" dirty="0" smtClean="0"/>
              <a:t> 7:!4)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long as he had good influence he served the Lord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that “</a:t>
            </a:r>
            <a:r>
              <a:rPr lang="en-US" baseline="0" dirty="0" err="1" smtClean="0"/>
              <a:t>abandom</a:t>
            </a:r>
            <a:r>
              <a:rPr lang="en-US" baseline="0" dirty="0" smtClean="0"/>
              <a:t>” and “forsaken” are opposites of seeking the Lord</a:t>
            </a:r>
          </a:p>
          <a:p>
            <a:r>
              <a:rPr lang="en-US" baseline="0" dirty="0" smtClean="0"/>
              <a:t>Jesus calls the city of Jerusalem the city that stones the prophets, this is a prime example of that.</a:t>
            </a:r>
          </a:p>
          <a:p>
            <a:r>
              <a:rPr lang="en-US" baseline="0" dirty="0" smtClean="0"/>
              <a:t>Zechariah is basically </a:t>
            </a:r>
            <a:r>
              <a:rPr lang="en-US" baseline="0" dirty="0" err="1" smtClean="0"/>
              <a:t>Joash’s</a:t>
            </a:r>
            <a:r>
              <a:rPr lang="en-US" baseline="0" dirty="0" smtClean="0"/>
              <a:t> half-brother. He is stoned in the courts of the house of the Lord. His father wouldn’t even stone </a:t>
            </a:r>
            <a:r>
              <a:rPr lang="en-US" baseline="0" dirty="0" err="1" smtClean="0"/>
              <a:t>Athaliah</a:t>
            </a:r>
            <a:r>
              <a:rPr lang="en-US" baseline="0" dirty="0" smtClean="0"/>
              <a:t> in the house of the Lord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Joash</a:t>
            </a:r>
            <a:r>
              <a:rPr lang="en-US" baseline="0" dirty="0" smtClean="0"/>
              <a:t> had earlier tried to build up the treasuries of the house of the Lord and now he’s taking away from them. He’s destroying what he once tried to rebuild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Joash</a:t>
            </a:r>
            <a:r>
              <a:rPr lang="en-US" baseline="0" dirty="0" smtClean="0"/>
              <a:t> is not even recognized by the people as the king. They recognized </a:t>
            </a:r>
            <a:r>
              <a:rPr lang="en-US" baseline="0" dirty="0" err="1" smtClean="0"/>
              <a:t>Jehoida</a:t>
            </a:r>
            <a:r>
              <a:rPr lang="en-US" baseline="0" dirty="0" smtClean="0"/>
              <a:t> who was buried among the kings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rgbClr val="0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The Divided Kingdom</a:t>
            </a:r>
            <a:endParaRPr lang="en-US" cap="small" dirty="0">
              <a:solidFill>
                <a:srgbClr val="0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Lesson 11:</a:t>
            </a:r>
          </a:p>
          <a:p>
            <a:pPr algn="ctr"/>
            <a:r>
              <a:rPr lang="en-US" b="1" dirty="0" err="1" smtClean="0"/>
              <a:t>Athaliah</a:t>
            </a:r>
            <a:r>
              <a:rPr lang="en-US" b="1" dirty="0" smtClean="0"/>
              <a:t>, </a:t>
            </a:r>
            <a:r>
              <a:rPr lang="en-US" b="1" dirty="0" err="1" smtClean="0"/>
              <a:t>Joash</a:t>
            </a:r>
            <a:r>
              <a:rPr lang="en-US" b="1" dirty="0" smtClean="0"/>
              <a:t> &amp; </a:t>
            </a:r>
            <a:r>
              <a:rPr lang="en-US" b="1" dirty="0" err="1" smtClean="0"/>
              <a:t>Jehoida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cap="small" dirty="0" err="1" smtClean="0">
                <a:solidFill>
                  <a:schemeClr val="tx1"/>
                </a:solidFill>
                <a:latin typeface="+mn-lt"/>
              </a:rPr>
              <a:t>Joash</a:t>
            </a:r>
            <a:r>
              <a:rPr lang="en-US" sz="4500" cap="small" dirty="0" smtClean="0">
                <a:solidFill>
                  <a:schemeClr val="tx1"/>
                </a:solidFill>
                <a:latin typeface="+mn-lt"/>
              </a:rPr>
              <a:t> &amp; Judah After </a:t>
            </a:r>
            <a:r>
              <a:rPr lang="en-US" sz="4500" cap="small" dirty="0" err="1" smtClean="0">
                <a:solidFill>
                  <a:schemeClr val="tx1"/>
                </a:solidFill>
                <a:latin typeface="+mn-lt"/>
              </a:rPr>
              <a:t>Jehoida</a:t>
            </a:r>
            <a:endParaRPr lang="en-US" sz="45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A different era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Chronicles 24:17-22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6753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Would not listen to the prophets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0573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“Forsaken the Lord, He has forsaken you”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Abandoned the House of the Lord</a:t>
            </a:r>
            <a:endParaRPr lang="en-US" sz="2200" b="1" cap="small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6753" y="50573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Stoned the prophet (</a:t>
            </a:r>
            <a:r>
              <a:rPr lang="en-US" sz="2500" b="1" dirty="0" err="1" smtClean="0">
                <a:solidFill>
                  <a:srgbClr val="000000"/>
                </a:solidFill>
              </a:rPr>
              <a:t>Jehoida’s</a:t>
            </a:r>
            <a:r>
              <a:rPr lang="en-US" sz="2500" b="1" dirty="0" smtClean="0">
                <a:solidFill>
                  <a:srgbClr val="000000"/>
                </a:solidFill>
              </a:rPr>
              <a:t> son)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6753" y="4611060"/>
            <a:ext cx="356234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/>
              <a:t>Matthew 23:37 </a:t>
            </a:r>
            <a:endParaRPr lang="en-US" sz="23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200" cap="small" dirty="0" err="1" smtClean="0">
                <a:solidFill>
                  <a:schemeClr val="tx1"/>
                </a:solidFill>
                <a:latin typeface="+mn-lt"/>
              </a:rPr>
              <a:t>Joash</a:t>
            </a:r>
            <a:r>
              <a:rPr lang="en-US" sz="5200" cap="small" dirty="0" smtClean="0">
                <a:solidFill>
                  <a:schemeClr val="tx1"/>
                </a:solidFill>
                <a:latin typeface="+mn-lt"/>
              </a:rPr>
              <a:t> vs. </a:t>
            </a:r>
            <a:r>
              <a:rPr lang="en-US" sz="5200" cap="small" dirty="0" err="1" smtClean="0">
                <a:solidFill>
                  <a:schemeClr val="tx1"/>
                </a:solidFill>
                <a:latin typeface="+mn-lt"/>
              </a:rPr>
              <a:t>Hazael</a:t>
            </a:r>
            <a:r>
              <a:rPr lang="en-US" sz="5200" cap="small" dirty="0" smtClean="0">
                <a:solidFill>
                  <a:schemeClr val="tx1"/>
                </a:solidFill>
                <a:latin typeface="+mn-lt"/>
              </a:rPr>
              <a:t> of Syria</a:t>
            </a:r>
            <a:endParaRPr lang="en-US" sz="52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pPr algn="ctr"/>
            <a:r>
              <a:rPr lang="en-US" sz="3500" i="1" dirty="0" smtClean="0"/>
              <a:t>...Because they had forsaken the </a:t>
            </a:r>
            <a:r>
              <a:rPr lang="en-US" sz="3500" i="1" cap="small" dirty="0" smtClean="0"/>
              <a:t>Lord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Chronicles 24:23-24</a:t>
            </a:r>
          </a:p>
          <a:p>
            <a:pPr algn="ctr"/>
            <a:r>
              <a:rPr lang="en-US" sz="3500" dirty="0" smtClean="0"/>
              <a:t>2 Kings 12:17-18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716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..Executed judgment on </a:t>
            </a:r>
            <a:r>
              <a:rPr lang="en-US" sz="2200" b="1" dirty="0" err="1" smtClean="0">
                <a:solidFill>
                  <a:srgbClr val="000000"/>
                </a:solidFill>
              </a:rPr>
              <a:t>Joash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(2 </a:t>
            </a:r>
            <a:r>
              <a:rPr lang="en-US" sz="2200" dirty="0" err="1" smtClean="0">
                <a:solidFill>
                  <a:srgbClr val="000000"/>
                </a:solidFill>
              </a:rPr>
              <a:t>Chron</a:t>
            </a:r>
            <a:r>
              <a:rPr lang="en-US" sz="2200" dirty="0" smtClean="0">
                <a:solidFill>
                  <a:srgbClr val="000000"/>
                </a:solidFill>
              </a:rPr>
              <a:t> 24:24)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4716" y="5328407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Sent from the treasuries of the House of the </a:t>
            </a:r>
            <a:r>
              <a:rPr lang="en-US" sz="2200" b="1" cap="small" dirty="0" smtClean="0">
                <a:solidFill>
                  <a:srgbClr val="000000"/>
                </a:solidFill>
              </a:rPr>
              <a:t>Lord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(2 Kings 12:18)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 err="1" smtClean="0">
                <a:solidFill>
                  <a:schemeClr val="tx1"/>
                </a:solidFill>
                <a:latin typeface="+mn-lt"/>
              </a:rPr>
              <a:t>Joash</a:t>
            </a:r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 Dies</a:t>
            </a:r>
            <a:endParaRPr lang="en-US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pPr algn="ctr"/>
            <a:r>
              <a:rPr lang="en-US" sz="3500" i="1" dirty="0" smtClean="0"/>
              <a:t>Killed by his servants </a:t>
            </a:r>
            <a:r>
              <a:rPr lang="en-US" sz="3500" i="1" dirty="0" err="1" smtClean="0"/>
              <a:t>bc</a:t>
            </a:r>
            <a:r>
              <a:rPr lang="en-US" sz="3500" i="1" dirty="0" smtClean="0"/>
              <a:t>…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Chronicles 24:25-27</a:t>
            </a:r>
          </a:p>
          <a:p>
            <a:pPr algn="ctr"/>
            <a:r>
              <a:rPr lang="en-US" sz="3500" dirty="0" smtClean="0"/>
              <a:t>2 Kings 12:19-21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716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Of the blood of son of </a:t>
            </a:r>
            <a:r>
              <a:rPr lang="en-US" sz="2200" b="1" dirty="0" err="1" smtClean="0">
                <a:solidFill>
                  <a:srgbClr val="000000"/>
                </a:solidFill>
              </a:rPr>
              <a:t>Jehoida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(2 </a:t>
            </a:r>
            <a:r>
              <a:rPr lang="en-US" sz="2200" dirty="0" err="1" smtClean="0">
                <a:solidFill>
                  <a:srgbClr val="000000"/>
                </a:solidFill>
              </a:rPr>
              <a:t>Chron</a:t>
            </a:r>
            <a:r>
              <a:rPr lang="en-US" sz="2200" dirty="0" smtClean="0">
                <a:solidFill>
                  <a:srgbClr val="000000"/>
                </a:solidFill>
              </a:rPr>
              <a:t> 24:25)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4716" y="5328407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Did not bury him in the tombs of the kings</a:t>
            </a:r>
            <a:endParaRPr lang="en-US" sz="2200" b="1" cap="small" dirty="0" smtClean="0">
              <a:solidFill>
                <a:srgbClr val="000000"/>
              </a:solidFill>
            </a:endParaRP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(2 </a:t>
            </a:r>
            <a:r>
              <a:rPr lang="en-US" sz="2200" dirty="0" err="1" smtClean="0">
                <a:solidFill>
                  <a:srgbClr val="000000"/>
                </a:solidFill>
              </a:rPr>
              <a:t>Chron</a:t>
            </a:r>
            <a:r>
              <a:rPr lang="en-US" sz="2200" dirty="0" smtClean="0">
                <a:solidFill>
                  <a:srgbClr val="000000"/>
                </a:solidFill>
              </a:rPr>
              <a:t> 24:26)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Applications 2013</a:t>
            </a:r>
            <a:endParaRPr lang="en-US" b="1" cap="small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3000"/>
              </a:spcAft>
            </a:pPr>
            <a:r>
              <a:rPr lang="en-US" sz="2400" b="1" dirty="0" smtClean="0"/>
              <a:t>The power of influence </a:t>
            </a:r>
            <a:r>
              <a:rPr lang="en-US" sz="2200" dirty="0" smtClean="0"/>
              <a:t>(1 </a:t>
            </a:r>
            <a:r>
              <a:rPr lang="en-US" sz="2200" dirty="0" err="1" smtClean="0"/>
              <a:t>Cor</a:t>
            </a:r>
            <a:r>
              <a:rPr lang="en-US" sz="2200" dirty="0" smtClean="0"/>
              <a:t> 15:33, </a:t>
            </a:r>
            <a:r>
              <a:rPr lang="en-US" sz="2200" dirty="0" err="1" smtClean="0"/>
              <a:t>Prov</a:t>
            </a:r>
            <a:r>
              <a:rPr lang="en-US" sz="2200" dirty="0" smtClean="0"/>
              <a:t> 1:10ff)</a:t>
            </a:r>
          </a:p>
          <a:p>
            <a:pPr>
              <a:spcAft>
                <a:spcPts val="3000"/>
              </a:spcAft>
            </a:pPr>
            <a:r>
              <a:rPr lang="en-US" sz="2400" b="1" dirty="0" smtClean="0"/>
              <a:t>The house of God must be kept holy </a:t>
            </a:r>
            <a:r>
              <a:rPr lang="en-US" sz="2200" dirty="0" smtClean="0"/>
              <a:t>(1 </a:t>
            </a:r>
            <a:r>
              <a:rPr lang="en-US" sz="2200" dirty="0" err="1" smtClean="0"/>
              <a:t>Cor</a:t>
            </a:r>
            <a:r>
              <a:rPr lang="en-US" sz="2200" dirty="0" smtClean="0"/>
              <a:t> 6:12-20)</a:t>
            </a:r>
          </a:p>
          <a:p>
            <a:pPr>
              <a:spcAft>
                <a:spcPts val="3000"/>
              </a:spcAft>
            </a:pPr>
            <a:r>
              <a:rPr lang="en-US" sz="2400" b="1" dirty="0" smtClean="0"/>
              <a:t>One can undo everything </a:t>
            </a:r>
            <a:r>
              <a:rPr lang="en-US" sz="2400" b="1" smtClean="0"/>
              <a:t>he once tried </a:t>
            </a:r>
            <a:r>
              <a:rPr lang="en-US" sz="2400" b="1" dirty="0" smtClean="0"/>
              <a:t>to preserve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rgbClr val="0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Next Week</a:t>
            </a:r>
            <a:endParaRPr lang="en-US" cap="small" dirty="0">
              <a:solidFill>
                <a:srgbClr val="0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b="1" cap="small" dirty="0" smtClean="0"/>
              <a:t>Joel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704088"/>
          <a:ext cx="8305800" cy="6929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68600"/>
                <a:gridCol w="2768600"/>
                <a:gridCol w="2768600"/>
              </a:tblGrid>
              <a:tr h="692912">
                <a:tc>
                  <a:txBody>
                    <a:bodyPr/>
                    <a:lstStyle/>
                    <a:p>
                      <a:pPr algn="ctr"/>
                      <a:r>
                        <a:rPr lang="en-US" sz="2200" b="1" cap="small" dirty="0" smtClean="0">
                          <a:effectLst>
                            <a:glow rad="228600">
                              <a:schemeClr val="accent5">
                                <a:alpha val="75000"/>
                              </a:schemeClr>
                            </a:glow>
                          </a:effectLst>
                        </a:rPr>
                        <a:t>Kings</a:t>
                      </a:r>
                      <a:r>
                        <a:rPr lang="en-US" sz="2200" b="1" cap="small" baseline="0" dirty="0" smtClean="0">
                          <a:effectLst>
                            <a:glow rad="228600">
                              <a:schemeClr val="accent5">
                                <a:alpha val="75000"/>
                              </a:schemeClr>
                            </a:glow>
                          </a:effectLst>
                        </a:rPr>
                        <a:t> of Judah</a:t>
                      </a:r>
                      <a:endParaRPr lang="en-US" sz="2200" b="1" cap="small" dirty="0">
                        <a:effectLst>
                          <a:glow rad="228600">
                            <a:schemeClr val="accent5">
                              <a:alpha val="75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cap="small" dirty="0" smtClean="0">
                          <a:effectLst>
                            <a:glow rad="228600">
                              <a:schemeClr val="accent5">
                                <a:alpha val="75000"/>
                              </a:schemeClr>
                            </a:glow>
                          </a:effectLst>
                        </a:rPr>
                        <a:t>Reign</a:t>
                      </a:r>
                      <a:endParaRPr lang="en-US" sz="2200" b="1" cap="small" dirty="0">
                        <a:effectLst>
                          <a:glow rad="228600">
                            <a:schemeClr val="accent5">
                              <a:alpha val="75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cap="small" dirty="0" smtClean="0">
                          <a:effectLst>
                            <a:glow rad="228600">
                              <a:schemeClr val="accent5">
                                <a:alpha val="75000"/>
                              </a:schemeClr>
                            </a:glow>
                          </a:effectLst>
                        </a:rPr>
                        <a:t>Date</a:t>
                      </a:r>
                      <a:endParaRPr lang="en-US" sz="2200" b="1" cap="small" dirty="0">
                        <a:effectLst>
                          <a:glow rad="228600">
                            <a:schemeClr val="accent5">
                              <a:alpha val="75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80141" y="1396999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Rehoboam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17 years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930-913 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6679" y="1874679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Abijah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b="0" dirty="0" smtClean="0"/>
                        <a:t>(</a:t>
                      </a:r>
                      <a:r>
                        <a:rPr lang="en-US" sz="2200" b="0" dirty="0" err="1" smtClean="0"/>
                        <a:t>Abijam</a:t>
                      </a:r>
                      <a:r>
                        <a:rPr lang="en-US" sz="2200" b="0" dirty="0" smtClean="0"/>
                        <a:t>)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3 years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913-910 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4195" y="2367849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Asa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41 years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910-869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845086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Jehoshaphat*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25 years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/>
                        <a:t>872-848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44195" y="3322323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Jehoram</a:t>
                      </a:r>
                      <a:r>
                        <a:rPr lang="en-US" sz="2200" dirty="0" smtClean="0"/>
                        <a:t>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8 years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/>
                        <a:t>853-841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30206" y="3799560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Ahaziah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1 year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/>
                        <a:t>841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30206" y="4276797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Athaliah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6 years</a:t>
                      </a:r>
                      <a:endParaRPr lang="en-US" sz="2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/>
                        <a:t>841-835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1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44195" y="4754034"/>
          <a:ext cx="8332794" cy="4772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77598"/>
                <a:gridCol w="2777598"/>
                <a:gridCol w="2777598"/>
              </a:tblGrid>
              <a:tr h="4772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Joash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/>
                        <a:t>40</a:t>
                      </a:r>
                      <a:r>
                        <a:rPr lang="en-US" sz="2200" b="0" baseline="0" dirty="0" smtClean="0"/>
                        <a:t> years 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/>
                        <a:t>835-796 </a:t>
                      </a:r>
                      <a:r>
                        <a:rPr lang="en-US" sz="2200" b="0" dirty="0" smtClean="0"/>
                        <a:t>BC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100" cap="small" dirty="0" err="1" smtClean="0">
                <a:solidFill>
                  <a:schemeClr val="tx1"/>
                </a:solidFill>
                <a:latin typeface="+mn-lt"/>
              </a:rPr>
              <a:t>Athaliah’s</a:t>
            </a:r>
            <a:r>
              <a:rPr lang="en-US" sz="5100" cap="small" dirty="0" smtClean="0">
                <a:solidFill>
                  <a:schemeClr val="tx1"/>
                </a:solidFill>
                <a:latin typeface="+mn-lt"/>
              </a:rPr>
              <a:t> Power Surge</a:t>
            </a:r>
            <a:endParaRPr lang="en-US" sz="51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2 Chronicles 22:10-12</a:t>
            </a:r>
          </a:p>
          <a:p>
            <a:pPr algn="ctr"/>
            <a:r>
              <a:rPr lang="en-US" sz="3500" dirty="0" smtClean="0"/>
              <a:t>God’s Protection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5365" y="4491967"/>
            <a:ext cx="3159646" cy="113073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</a:rPr>
              <a:t>Jehoshabeath</a:t>
            </a:r>
            <a:r>
              <a:rPr lang="en-US" sz="2500" b="1" dirty="0" smtClean="0">
                <a:solidFill>
                  <a:schemeClr val="tx1"/>
                </a:solidFill>
              </a:rPr>
              <a:t> &amp; </a:t>
            </a:r>
            <a:r>
              <a:rPr lang="en-US" sz="2500" b="1" dirty="0" err="1" smtClean="0">
                <a:solidFill>
                  <a:schemeClr val="tx1"/>
                </a:solidFill>
              </a:rPr>
              <a:t>Jehoida</a:t>
            </a:r>
            <a:endParaRPr lang="en-US" sz="2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Death of </a:t>
            </a:r>
            <a:r>
              <a:rPr lang="en-US" cap="small" dirty="0" err="1" smtClean="0">
                <a:solidFill>
                  <a:schemeClr val="tx1"/>
                </a:solidFill>
                <a:latin typeface="+mn-lt"/>
              </a:rPr>
              <a:t>Athaliah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2 Kings 11 &amp; 2 Chronicles 23</a:t>
            </a:r>
          </a:p>
          <a:p>
            <a:pPr algn="ctr"/>
            <a:r>
              <a:rPr lang="en-US" sz="3500" dirty="0" smtClean="0"/>
              <a:t>Organized by </a:t>
            </a:r>
            <a:r>
              <a:rPr lang="en-US" sz="3500" dirty="0" err="1" smtClean="0"/>
              <a:t>Jehoida</a:t>
            </a:r>
            <a:r>
              <a:rPr lang="en-US" sz="3500" dirty="0" smtClean="0"/>
              <a:t> with help of…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061" y="4724313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Centurions &amp; Levites</a:t>
            </a:r>
            <a:endParaRPr lang="en-US" sz="2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Covenant Is Made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With the </a:t>
            </a:r>
            <a:r>
              <a:rPr lang="en-US" sz="3500" i="1" cap="small" dirty="0" smtClean="0"/>
              <a:t>Lord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Chronicles 23:16-21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1) They’ll be the </a:t>
            </a:r>
            <a:r>
              <a:rPr lang="en-US" sz="2500" b="1" cap="small" dirty="0" smtClean="0">
                <a:solidFill>
                  <a:srgbClr val="000000"/>
                </a:solidFill>
              </a:rPr>
              <a:t>Lord</a:t>
            </a:r>
            <a:r>
              <a:rPr lang="en-US" sz="2500" b="1" dirty="0" smtClean="0">
                <a:solidFill>
                  <a:srgbClr val="000000"/>
                </a:solidFill>
              </a:rPr>
              <a:t>’s people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6753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2) Wipe out </a:t>
            </a:r>
            <a:r>
              <a:rPr lang="en-US" sz="2500" b="1" dirty="0" err="1" smtClean="0">
                <a:solidFill>
                  <a:srgbClr val="000000"/>
                </a:solidFill>
              </a:rPr>
              <a:t>Baals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9811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3) Back to the ways of David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6753" y="49811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4) The people rejoiced</a:t>
            </a:r>
            <a:endParaRPr lang="en-US" sz="2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cap="small" dirty="0" smtClean="0">
                <a:solidFill>
                  <a:schemeClr val="tx1"/>
                </a:solidFill>
                <a:latin typeface="+mn-lt"/>
              </a:rPr>
              <a:t>Overview of </a:t>
            </a:r>
            <a:r>
              <a:rPr lang="en-US" sz="5000" cap="small" dirty="0" err="1" smtClean="0">
                <a:solidFill>
                  <a:schemeClr val="tx1"/>
                </a:solidFill>
                <a:latin typeface="+mn-lt"/>
              </a:rPr>
              <a:t>Joash’s</a:t>
            </a:r>
            <a:r>
              <a:rPr lang="en-US" sz="5000" cap="small" dirty="0" smtClean="0">
                <a:solidFill>
                  <a:schemeClr val="tx1"/>
                </a:solidFill>
                <a:latin typeface="+mn-lt"/>
              </a:rPr>
              <a:t> Reign</a:t>
            </a:r>
            <a:endParaRPr lang="en-US" sz="5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399" y="3228536"/>
            <a:ext cx="8075699" cy="1752600"/>
          </a:xfrm>
        </p:spPr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Reigns 40 years in Jerusalem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6296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Did right all the days of </a:t>
            </a:r>
            <a:r>
              <a:rPr lang="en-US" sz="2500" b="1" dirty="0" err="1" smtClean="0">
                <a:solidFill>
                  <a:srgbClr val="000000"/>
                </a:solidFill>
              </a:rPr>
              <a:t>Jehoida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9811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Didn’t remove the high places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6753" y="49811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Had two wives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9235" y="4473305"/>
            <a:ext cx="29658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2 Chronicles 24:1-3</a:t>
            </a:r>
            <a:endParaRPr lang="en-US" sz="2700" dirty="0"/>
          </a:p>
        </p:txBody>
      </p:sp>
      <p:sp>
        <p:nvSpPr>
          <p:cNvPr id="12" name="TextBox 11"/>
          <p:cNvSpPr txBox="1"/>
          <p:nvPr/>
        </p:nvSpPr>
        <p:spPr>
          <a:xfrm>
            <a:off x="1094711" y="4473305"/>
            <a:ext cx="21255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2 Kings 12:1-3</a:t>
            </a:r>
            <a:endParaRPr lang="en-US" sz="2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Repairs to the Temple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pPr algn="ctr"/>
            <a:r>
              <a:rPr lang="en-US" sz="3500" i="1" dirty="0" smtClean="0"/>
              <a:t>House of the </a:t>
            </a:r>
            <a:r>
              <a:rPr lang="en-US" sz="3500" i="1" cap="small" dirty="0" smtClean="0"/>
              <a:t>Lord</a:t>
            </a:r>
            <a:r>
              <a:rPr lang="en-US" sz="3500" i="1" dirty="0" smtClean="0"/>
              <a:t> Needs Help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Kings 12:4-16</a:t>
            </a:r>
          </a:p>
          <a:p>
            <a:pPr algn="ctr"/>
            <a:r>
              <a:rPr lang="en-US" sz="3500" dirty="0" smtClean="0"/>
              <a:t>2 Chronicles 24:4-14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6753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23</a:t>
            </a:r>
            <a:r>
              <a:rPr lang="en-US" sz="2500" b="1" baseline="30000" dirty="0" smtClean="0">
                <a:solidFill>
                  <a:srgbClr val="000000"/>
                </a:solidFill>
              </a:rPr>
              <a:t>rd</a:t>
            </a:r>
            <a:r>
              <a:rPr lang="en-US" sz="2500" b="1" dirty="0" smtClean="0">
                <a:solidFill>
                  <a:srgbClr val="000000"/>
                </a:solidFill>
              </a:rPr>
              <a:t> year of </a:t>
            </a:r>
            <a:r>
              <a:rPr lang="en-US" sz="2500" b="1" dirty="0" err="1" smtClean="0">
                <a:solidFill>
                  <a:srgbClr val="000000"/>
                </a:solidFill>
              </a:rPr>
              <a:t>Joash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500" dirty="0" smtClean="0">
                <a:solidFill>
                  <a:srgbClr val="000000"/>
                </a:solidFill>
              </a:rPr>
              <a:t>(2 Kings 12:6</a:t>
            </a:r>
            <a:r>
              <a:rPr lang="en-US" sz="2500" b="1" dirty="0" smtClean="0">
                <a:solidFill>
                  <a:srgbClr val="000000"/>
                </a:solidFill>
              </a:rPr>
              <a:t>)</a:t>
            </a:r>
            <a:endParaRPr lang="en-US" sz="25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0573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½ Shekel? </a:t>
            </a:r>
          </a:p>
          <a:p>
            <a:pPr algn="ctr"/>
            <a:r>
              <a:rPr lang="en-US" sz="2500" dirty="0" smtClean="0">
                <a:solidFill>
                  <a:srgbClr val="000000"/>
                </a:solidFill>
              </a:rPr>
              <a:t>(Exodus 30:11-16)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6753" y="50573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Trust</a:t>
            </a:r>
          </a:p>
          <a:p>
            <a:pPr algn="ctr"/>
            <a:r>
              <a:rPr lang="en-US" sz="2500" dirty="0" smtClean="0">
                <a:solidFill>
                  <a:srgbClr val="000000"/>
                </a:solidFill>
              </a:rPr>
              <a:t>(2 Kings 12:15)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000000"/>
                </a:solidFill>
              </a:rPr>
              <a:t>Bc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Athaliah</a:t>
            </a:r>
            <a:r>
              <a:rPr lang="en-US" sz="2500" b="1" dirty="0" smtClean="0">
                <a:solidFill>
                  <a:srgbClr val="000000"/>
                </a:solidFill>
              </a:rPr>
              <a:t> had..</a:t>
            </a:r>
          </a:p>
          <a:p>
            <a:pPr algn="ctr"/>
            <a:r>
              <a:rPr lang="en-US" sz="2500" dirty="0" smtClean="0">
                <a:solidFill>
                  <a:srgbClr val="000000"/>
                </a:solidFill>
              </a:rPr>
              <a:t>(2 </a:t>
            </a:r>
            <a:r>
              <a:rPr lang="en-US" sz="2500" dirty="0" err="1" smtClean="0">
                <a:solidFill>
                  <a:srgbClr val="000000"/>
                </a:solidFill>
              </a:rPr>
              <a:t>Chron</a:t>
            </a:r>
            <a:r>
              <a:rPr lang="en-US" sz="2500" dirty="0" smtClean="0">
                <a:solidFill>
                  <a:srgbClr val="000000"/>
                </a:solidFill>
              </a:rPr>
              <a:t> 24:7</a:t>
            </a:r>
            <a:r>
              <a:rPr lang="en-US" sz="2500" b="1" dirty="0" smtClean="0">
                <a:solidFill>
                  <a:srgbClr val="000000"/>
                </a:solidFill>
              </a:rPr>
              <a:t>)</a:t>
            </a:r>
            <a:endParaRPr lang="en-US" sz="2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err="1" smtClean="0">
                <a:solidFill>
                  <a:schemeClr val="tx1"/>
                </a:solidFill>
                <a:latin typeface="+mn-lt"/>
              </a:rPr>
              <a:t>Jehoida</a:t>
            </a:r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 Dies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At a ripe old age</a:t>
            </a:r>
            <a:endParaRPr lang="en-US" sz="3500" cap="small" dirty="0" smtClean="0"/>
          </a:p>
          <a:p>
            <a:pPr algn="ctr"/>
            <a:r>
              <a:rPr lang="en-US" sz="3500" dirty="0" smtClean="0"/>
              <a:t>2 Chronicles 24:14-18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6753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Buried among the kings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4715" y="5057336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0000"/>
                </a:solidFill>
              </a:rPr>
              <a:t>Things go downhill for Judah…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829465"/>
            <a:ext cx="3562346" cy="10842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</a:rPr>
              <a:t>Continually offered sacrifices in the house of </a:t>
            </a:r>
            <a:r>
              <a:rPr lang="en-US" sz="2200" b="1" cap="small" dirty="0" smtClean="0">
                <a:solidFill>
                  <a:srgbClr val="000000"/>
                </a:solidFill>
              </a:rPr>
              <a:t>Lord </a:t>
            </a:r>
            <a:r>
              <a:rPr lang="en-US" sz="2200" b="1" dirty="0" smtClean="0">
                <a:solidFill>
                  <a:srgbClr val="000000"/>
                </a:solidFill>
              </a:rPr>
              <a:t>all his days</a:t>
            </a:r>
            <a:endParaRPr lang="en-US" sz="2200" b="1" cap="smal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100" cap="small" dirty="0" smtClean="0">
                <a:solidFill>
                  <a:schemeClr val="tx1"/>
                </a:solidFill>
                <a:latin typeface="+mn-lt"/>
              </a:rPr>
              <a:t>Theme Verse in 2 Chronicles?</a:t>
            </a:r>
            <a:endParaRPr lang="en-US" sz="410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861705"/>
          </a:xfrm>
          <a:solidFill>
            <a:schemeClr val="bg1">
              <a:lumMod val="95000"/>
            </a:schemeClr>
          </a:solidFill>
          <a:effectLst>
            <a:outerShdw blurRad="76200" dir="13500000" sy="23000" kx="1200000" algn="br">
              <a:srgbClr val="000000">
                <a:alpha val="15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i="1" dirty="0" smtClean="0"/>
              <a:t>“ if </a:t>
            </a:r>
            <a:r>
              <a:rPr lang="en-US" dirty="0" smtClean="0"/>
              <a:t>My people who are called by My name will humble themselves, and pray and seek My face, and turn from their wicked ways, then I will hear from heaven, and will forgive their sin and heal their land. ”</a:t>
            </a:r>
          </a:p>
          <a:p>
            <a:pPr algn="ctr">
              <a:spcAft>
                <a:spcPts val="1200"/>
              </a:spcAft>
            </a:pPr>
            <a:r>
              <a:rPr lang="en-US" dirty="0" smtClean="0"/>
              <a:t>-2 Chronicles 7:14 </a:t>
            </a:r>
            <a:r>
              <a:rPr lang="en-US" baseline="30000" dirty="0" smtClean="0"/>
              <a:t>NKJV</a:t>
            </a:r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18665</TotalTime>
  <Words>783</Words>
  <Application>Microsoft Macintosh PowerPoint</Application>
  <PresentationFormat>On-screen Show (4:3)</PresentationFormat>
  <Paragraphs>123</Paragraphs>
  <Slides>14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The Divided Kingdom</vt:lpstr>
      <vt:lpstr>Slide 2</vt:lpstr>
      <vt:lpstr>Athaliah’s Power Surge</vt:lpstr>
      <vt:lpstr>Death of Athaliah</vt:lpstr>
      <vt:lpstr>Covenant Is Made</vt:lpstr>
      <vt:lpstr>Overview of Joash’s Reign</vt:lpstr>
      <vt:lpstr>Repairs to the Temple</vt:lpstr>
      <vt:lpstr>Jehoida Dies</vt:lpstr>
      <vt:lpstr>Theme Verse in 2 Chronicles?</vt:lpstr>
      <vt:lpstr>Joash &amp; Judah After Jehoida</vt:lpstr>
      <vt:lpstr>Joash vs. Hazael of Syria</vt:lpstr>
      <vt:lpstr>Joash Dies</vt:lpstr>
      <vt:lpstr>Applications 2013</vt:lpstr>
      <vt:lpstr>Next Week</vt:lpstr>
    </vt:vector>
  </TitlesOfParts>
  <Company>My 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Divided Kingdom</dc:title>
  <dc:creator>Wes</dc:creator>
  <cp:lastModifiedBy>Wes</cp:lastModifiedBy>
  <cp:revision>151</cp:revision>
  <dcterms:created xsi:type="dcterms:W3CDTF">2013-06-18T13:39:59Z</dcterms:created>
  <dcterms:modified xsi:type="dcterms:W3CDTF">2013-06-18T13:46:47Z</dcterms:modified>
</cp:coreProperties>
</file>