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16"/>
  </p:notesMasterIdLst>
  <p:sldIdLst>
    <p:sldId id="256" r:id="rId2"/>
    <p:sldId id="381" r:id="rId3"/>
    <p:sldId id="382" r:id="rId4"/>
    <p:sldId id="383" r:id="rId5"/>
    <p:sldId id="379" r:id="rId6"/>
    <p:sldId id="384" r:id="rId7"/>
    <p:sldId id="380" r:id="rId8"/>
    <p:sldId id="281" r:id="rId9"/>
    <p:sldId id="386" r:id="rId10"/>
    <p:sldId id="389" r:id="rId11"/>
    <p:sldId id="385" r:id="rId12"/>
    <p:sldId id="390" r:id="rId13"/>
    <p:sldId id="395" r:id="rId14"/>
    <p:sldId id="3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9A36E-23DD-C949-A9B9-11D76E3BE4BC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09903-A48D-A346-A3F4-E8FD0F3B6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Gehazi</a:t>
            </a:r>
            <a:r>
              <a:rPr lang="en-US" dirty="0" smtClean="0"/>
              <a:t> is still around. If he was a leper he would not be in the presence of the king. Therefore, this event probably happens before healing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Naaman</a:t>
            </a:r>
            <a:r>
              <a:rPr lang="en-US" baseline="0" dirty="0" smtClean="0"/>
              <a:t> (2 Kings 5:27)</a:t>
            </a:r>
          </a:p>
          <a:p>
            <a:r>
              <a:rPr lang="en-US" baseline="0" dirty="0" smtClean="0"/>
              <a:t>I think chapter 8 begins by letting us know that the miracles of Elisha have had an impact in both Israel and </a:t>
            </a:r>
            <a:r>
              <a:rPr lang="en-US" baseline="0" dirty="0" err="1" smtClean="0"/>
              <a:t>Syra</a:t>
            </a:r>
            <a:r>
              <a:rPr lang="en-US" baseline="0" dirty="0" smtClean="0"/>
              <a:t>/Aram….Ben-</a:t>
            </a:r>
            <a:r>
              <a:rPr lang="en-US" baseline="0" dirty="0" err="1" smtClean="0"/>
              <a:t>hadad</a:t>
            </a:r>
            <a:r>
              <a:rPr lang="en-US" baseline="0" dirty="0" smtClean="0"/>
              <a:t> may have learned about Elisha after the healing of </a:t>
            </a:r>
            <a:r>
              <a:rPr lang="en-US" baseline="0" dirty="0" err="1" smtClean="0"/>
              <a:t>Naaman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Ben-</a:t>
            </a:r>
            <a:r>
              <a:rPr lang="en-US" dirty="0" err="1" smtClean="0"/>
              <a:t>Hadad</a:t>
            </a:r>
            <a:r>
              <a:rPr lang="en-US" baseline="0" dirty="0" smtClean="0"/>
              <a:t> was sick and sent to Elisha to learn if he would recover (</a:t>
            </a:r>
            <a:r>
              <a:rPr lang="en-US" baseline="0" dirty="0" err="1" smtClean="0"/>
              <a:t>cf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Ahaziah</a:t>
            </a:r>
            <a:r>
              <a:rPr lang="en-US" baseline="0" dirty="0" smtClean="0"/>
              <a:t> 2 Kings 1:1-3)</a:t>
            </a:r>
          </a:p>
          <a:p>
            <a:r>
              <a:rPr lang="en-US" baseline="0" dirty="0" smtClean="0"/>
              <a:t>The king would recover, but his life would be taken instead by </a:t>
            </a:r>
            <a:r>
              <a:rPr lang="en-US" baseline="0" dirty="0" err="1" smtClean="0"/>
              <a:t>Hazael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Arameans</a:t>
            </a:r>
            <a:r>
              <a:rPr lang="en-US" baseline="0" dirty="0" smtClean="0"/>
              <a:t>/Syrians would do great harm to Israel which makes Elisha upset.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Overlapping</a:t>
            </a:r>
            <a:r>
              <a:rPr lang="en-US" baseline="0" dirty="0" smtClean="0"/>
              <a:t> of reigns. Not perfectly to scale, but the general idea</a:t>
            </a:r>
          </a:p>
          <a:p>
            <a:r>
              <a:rPr lang="en-US" baseline="0" dirty="0" smtClean="0"/>
              <a:t>Black: Kings of Israel Dynasty of </a:t>
            </a:r>
            <a:r>
              <a:rPr lang="en-US" baseline="0" dirty="0" err="1" smtClean="0"/>
              <a:t>Omri</a:t>
            </a:r>
            <a:endParaRPr lang="en-US" baseline="0" dirty="0" smtClean="0"/>
          </a:p>
          <a:p>
            <a:r>
              <a:rPr lang="en-US" baseline="0" dirty="0" smtClean="0"/>
              <a:t>Blue: Kings of Israel Dynasty of Jehu</a:t>
            </a:r>
          </a:p>
          <a:p>
            <a:r>
              <a:rPr lang="en-US" baseline="0" dirty="0" smtClean="0"/>
              <a:t>White: Kings of Judah Dynasty of David (Exception </a:t>
            </a:r>
            <a:r>
              <a:rPr lang="en-US" baseline="0" dirty="0" err="1" smtClean="0"/>
              <a:t>Athaliah</a:t>
            </a:r>
            <a:r>
              <a:rPr lang="en-US" baseline="0" dirty="0" smtClean="0"/>
              <a:t> queen </a:t>
            </a:r>
            <a:r>
              <a:rPr lang="en-US" baseline="0" dirty="0" err="1" smtClean="0"/>
              <a:t>grandaughter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Omri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Ahab and </a:t>
            </a:r>
            <a:r>
              <a:rPr lang="en-US" dirty="0" err="1" smtClean="0"/>
              <a:t>Jehshophat</a:t>
            </a:r>
            <a:r>
              <a:rPr lang="en-US" dirty="0" smtClean="0"/>
              <a:t> allied together to fight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Ramoth</a:t>
            </a:r>
            <a:r>
              <a:rPr lang="en-US" baseline="0" dirty="0" smtClean="0"/>
              <a:t> Gilead. It was at that place where Ahab died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kills </a:t>
            </a:r>
            <a:r>
              <a:rPr lang="en-US" dirty="0" err="1" smtClean="0"/>
              <a:t>Joram</a:t>
            </a:r>
            <a:r>
              <a:rPr lang="en-US" dirty="0" smtClean="0"/>
              <a:t>? Jehu (9:24)</a:t>
            </a:r>
          </a:p>
          <a:p>
            <a:r>
              <a:rPr lang="en-US" dirty="0" smtClean="0"/>
              <a:t>Who killed </a:t>
            </a:r>
            <a:r>
              <a:rPr lang="en-US" dirty="0" err="1" smtClean="0"/>
              <a:t>Ahaziah</a:t>
            </a:r>
            <a:r>
              <a:rPr lang="en-US" dirty="0" smtClean="0"/>
              <a:t>? Jehu and his men? (9:27)…There is a question about the order of when </a:t>
            </a:r>
            <a:r>
              <a:rPr lang="en-US" dirty="0" err="1" smtClean="0"/>
              <a:t>Ahaziah</a:t>
            </a:r>
            <a:r>
              <a:rPr lang="en-US" dirty="0" smtClean="0"/>
              <a:t> was killed. He may have been killed</a:t>
            </a:r>
            <a:r>
              <a:rPr lang="en-US" baseline="0" dirty="0" smtClean="0"/>
              <a:t> after Jezebel and his relatives. Lightfoot takes this position</a:t>
            </a:r>
          </a:p>
          <a:p>
            <a:r>
              <a:rPr lang="en-US" baseline="0" dirty="0" smtClean="0"/>
              <a:t>Jezebel painted her eyes to entice Jehu to take her as his wife. Jehu did not fall for her enticement.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still</a:t>
            </a:r>
            <a:r>
              <a:rPr lang="en-US" baseline="0" dirty="0" smtClean="0"/>
              <a:t> makes a provision to keep David’s descendant on the throne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903-A48D-A346-A3F4-E8FD0F3B6A7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4F410E-FC6D-004B-AFB3-CA31C6F95104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F2A4B9-8551-074E-B394-0EE57D736EF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rgbClr val="0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The Divided Kingdom</a:t>
            </a:r>
            <a:endParaRPr lang="en-US" cap="small" dirty="0">
              <a:solidFill>
                <a:srgbClr val="0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Lesson 10:</a:t>
            </a:r>
          </a:p>
          <a:p>
            <a:pPr algn="ctr"/>
            <a:r>
              <a:rPr lang="en-US" b="1" dirty="0" smtClean="0"/>
              <a:t>Ahab’s House, Jehu &amp; </a:t>
            </a:r>
            <a:r>
              <a:rPr lang="en-US" b="1" dirty="0" err="1" smtClean="0"/>
              <a:t>Ahaziah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err="1" smtClean="0"/>
              <a:t>Joram</a:t>
            </a:r>
            <a:r>
              <a:rPr lang="en-US" sz="2000" dirty="0" smtClean="0"/>
              <a:t> is killed in </a:t>
            </a:r>
            <a:r>
              <a:rPr lang="en-US" sz="2000" dirty="0" err="1" smtClean="0"/>
              <a:t>Jezreel</a:t>
            </a:r>
            <a:r>
              <a:rPr lang="en-US" sz="2000" dirty="0" smtClean="0"/>
              <a:t> (9:14-26)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Remembers the word of the Lord (9:25-26)</a:t>
            </a:r>
          </a:p>
          <a:p>
            <a:pPr>
              <a:spcAft>
                <a:spcPts val="1800"/>
              </a:spcAft>
            </a:pPr>
            <a:r>
              <a:rPr lang="en-US" sz="2000" b="1" dirty="0" err="1" smtClean="0"/>
              <a:t>Ahaziah</a:t>
            </a:r>
            <a:r>
              <a:rPr lang="en-US" sz="2000" dirty="0" smtClean="0"/>
              <a:t> is chased and killed (9:27-28)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Hiding in Samaria? Attempting to hide in Samaria? (2 </a:t>
            </a:r>
            <a:r>
              <a:rPr lang="en-US" sz="2000" dirty="0" err="1" smtClean="0"/>
              <a:t>Chr</a:t>
            </a:r>
            <a:r>
              <a:rPr lang="en-US" sz="2000" dirty="0" smtClean="0"/>
              <a:t> 22:7-9)</a:t>
            </a:r>
          </a:p>
          <a:p>
            <a:pPr>
              <a:spcAft>
                <a:spcPts val="1800"/>
              </a:spcAft>
            </a:pPr>
            <a:r>
              <a:rPr lang="en-US" sz="2000" b="1" dirty="0" smtClean="0"/>
              <a:t>Jezebel</a:t>
            </a:r>
            <a:r>
              <a:rPr lang="en-US" sz="2000" dirty="0" smtClean="0"/>
              <a:t> is killed  (9:30-37)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Jehu said, “This is the word of the </a:t>
            </a:r>
            <a:r>
              <a:rPr lang="en-US" sz="2000" cap="small" dirty="0" smtClean="0"/>
              <a:t>Lord</a:t>
            </a:r>
            <a:r>
              <a:rPr lang="en-US" sz="2000" dirty="0" smtClean="0"/>
              <a:t>…”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small" dirty="0" smtClean="0">
                <a:solidFill>
                  <a:srgbClr val="000000"/>
                </a:solidFill>
              </a:rPr>
              <a:t>The Execution</a:t>
            </a:r>
            <a:br>
              <a:rPr lang="en-US" b="1" cap="small" dirty="0" smtClean="0">
                <a:solidFill>
                  <a:srgbClr val="000000"/>
                </a:solidFill>
              </a:rPr>
            </a:br>
            <a:r>
              <a:rPr lang="en-US" sz="3556" cap="small" dirty="0" smtClean="0">
                <a:solidFill>
                  <a:srgbClr val="000000"/>
                </a:solidFill>
              </a:rPr>
              <a:t>(2 Kings 9:14-10:28)</a:t>
            </a:r>
            <a:endParaRPr lang="en-US" sz="3556" cap="small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smtClean="0"/>
              <a:t>Sons of Ahab </a:t>
            </a:r>
            <a:r>
              <a:rPr lang="en-US" sz="2000" dirty="0" smtClean="0"/>
              <a:t>are killed (10:1-11)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70 sons beheaded by their servants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Jehu’s statement about the word of the Lord (10:10)</a:t>
            </a:r>
          </a:p>
          <a:p>
            <a:pPr>
              <a:spcAft>
                <a:spcPts val="1800"/>
              </a:spcAft>
            </a:pPr>
            <a:r>
              <a:rPr lang="en-US" sz="2000" b="1" dirty="0" smtClean="0"/>
              <a:t>Relatives of </a:t>
            </a:r>
            <a:r>
              <a:rPr lang="en-US" sz="2000" b="1" dirty="0" err="1" smtClean="0"/>
              <a:t>Ahaziah</a:t>
            </a:r>
            <a:r>
              <a:rPr lang="en-US" sz="2000" b="1" dirty="0" smtClean="0"/>
              <a:t> </a:t>
            </a:r>
            <a:r>
              <a:rPr lang="en-US" sz="2000" dirty="0" smtClean="0"/>
              <a:t>killed on the way to Samaria (10:12-14 </a:t>
            </a:r>
            <a:r>
              <a:rPr lang="en-US" sz="2000" dirty="0" err="1" smtClean="0"/>
              <a:t>cf</a:t>
            </a:r>
            <a:r>
              <a:rPr lang="en-US" sz="2000" dirty="0" smtClean="0"/>
              <a:t> 2 </a:t>
            </a:r>
            <a:r>
              <a:rPr lang="en-US" sz="2000" dirty="0" err="1" smtClean="0"/>
              <a:t>Chron</a:t>
            </a:r>
            <a:r>
              <a:rPr lang="en-US" sz="2000" dirty="0" smtClean="0"/>
              <a:t> 22:8)</a:t>
            </a:r>
          </a:p>
          <a:p>
            <a:pPr>
              <a:spcAft>
                <a:spcPts val="1800"/>
              </a:spcAft>
            </a:pPr>
            <a:r>
              <a:rPr lang="en-US" sz="2000" b="1" dirty="0" smtClean="0"/>
              <a:t>Worshipers of Baal </a:t>
            </a:r>
            <a:r>
              <a:rPr lang="en-US" sz="2000" dirty="0" smtClean="0"/>
              <a:t>are killed (10:18-28)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small" dirty="0" smtClean="0">
                <a:solidFill>
                  <a:srgbClr val="000000"/>
                </a:solidFill>
              </a:rPr>
              <a:t>The Execution</a:t>
            </a:r>
            <a:br>
              <a:rPr lang="en-US" b="1" cap="small" dirty="0" smtClean="0">
                <a:solidFill>
                  <a:srgbClr val="000000"/>
                </a:solidFill>
              </a:rPr>
            </a:br>
            <a:r>
              <a:rPr lang="en-US" sz="3556" cap="small" dirty="0" smtClean="0">
                <a:solidFill>
                  <a:srgbClr val="000000"/>
                </a:solidFill>
              </a:rPr>
              <a:t>(2 Kings 9:27-10:28)</a:t>
            </a:r>
            <a:endParaRPr lang="en-US" sz="3556" cap="small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261140"/>
            <a:ext cx="8229600" cy="10634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Appoints </a:t>
            </a:r>
            <a:r>
              <a:rPr lang="en-US" sz="2000" dirty="0" err="1" smtClean="0">
                <a:solidFill>
                  <a:schemeClr val="tx1"/>
                </a:solidFill>
              </a:rPr>
              <a:t>Jehonadab</a:t>
            </a:r>
            <a:r>
              <a:rPr lang="en-US" sz="2000" dirty="0" smtClean="0">
                <a:solidFill>
                  <a:schemeClr val="tx1"/>
                </a:solidFill>
              </a:rPr>
              <a:t> the son of </a:t>
            </a:r>
            <a:r>
              <a:rPr lang="en-US" sz="2000" dirty="0" err="1" smtClean="0">
                <a:solidFill>
                  <a:schemeClr val="tx1"/>
                </a:solidFill>
              </a:rPr>
              <a:t>Rechab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‘Come with me and see my zeal for the </a:t>
            </a:r>
            <a:r>
              <a:rPr lang="en-US" sz="2000" b="1" cap="small" dirty="0" smtClean="0">
                <a:solidFill>
                  <a:schemeClr val="tx1"/>
                </a:solidFill>
              </a:rPr>
              <a:t>Lord</a:t>
            </a:r>
            <a:r>
              <a:rPr lang="en-US" sz="2000" b="1" dirty="0" smtClean="0">
                <a:solidFill>
                  <a:schemeClr val="tx1"/>
                </a:solidFill>
              </a:rPr>
              <a:t>.’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- 2 Kings 10:16 -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/>
              <a:t>He got rid of Baal (10:28)</a:t>
            </a:r>
          </a:p>
          <a:p>
            <a:pPr>
              <a:spcAft>
                <a:spcPts val="1800"/>
              </a:spcAft>
            </a:pPr>
            <a:r>
              <a:rPr lang="en-US" sz="2000" dirty="0" smtClean="0"/>
              <a:t>He walked in the sins of Jeroboam the son of </a:t>
            </a:r>
            <a:r>
              <a:rPr lang="en-US" sz="2000" dirty="0" err="1" smtClean="0"/>
              <a:t>Nebat</a:t>
            </a:r>
            <a:r>
              <a:rPr lang="en-US" sz="2000" dirty="0" smtClean="0"/>
              <a:t> (10:29)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Not careful to walk…with all his heart (10:31)</a:t>
            </a:r>
          </a:p>
          <a:p>
            <a:pPr>
              <a:spcAft>
                <a:spcPts val="1800"/>
              </a:spcAft>
            </a:pPr>
            <a:r>
              <a:rPr lang="en-US" sz="2000" dirty="0" smtClean="0"/>
              <a:t>The Lord was pleased with his executions of Ahab (10:30)</a:t>
            </a:r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His sons would sit on the throne for 4 generations</a:t>
            </a:r>
          </a:p>
          <a:p>
            <a:pPr>
              <a:spcAft>
                <a:spcPts val="1800"/>
              </a:spcAft>
            </a:pPr>
            <a:r>
              <a:rPr lang="en-US" sz="2000" dirty="0" smtClean="0"/>
              <a:t>The Lord cut off part of the land, Gilead (10:32-33)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small" dirty="0" smtClean="0">
                <a:solidFill>
                  <a:srgbClr val="000000"/>
                </a:solidFill>
              </a:rPr>
              <a:t>Overview of Jehu’s Reign</a:t>
            </a:r>
            <a:br>
              <a:rPr lang="en-US" b="1" cap="small" dirty="0" smtClean="0">
                <a:solidFill>
                  <a:srgbClr val="000000"/>
                </a:solidFill>
              </a:rPr>
            </a:br>
            <a:r>
              <a:rPr lang="en-US" sz="3556" cap="small" dirty="0" smtClean="0">
                <a:solidFill>
                  <a:srgbClr val="000000"/>
                </a:solidFill>
              </a:rPr>
              <a:t>(2 Kings 10:)</a:t>
            </a:r>
            <a:endParaRPr lang="en-US" sz="3556" cap="small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cap="small" dirty="0" smtClean="0">
                <a:solidFill>
                  <a:srgbClr val="000000"/>
                </a:solidFill>
              </a:rPr>
              <a:t>Applications 2013</a:t>
            </a:r>
            <a:endParaRPr lang="en-US" b="1" cap="small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 smtClean="0"/>
              <a:t>Not one word </a:t>
            </a:r>
            <a:r>
              <a:rPr lang="en-US" sz="2200" dirty="0" smtClean="0"/>
              <a:t>of the Lord won’t come true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2 Peter 3:1ff</a:t>
            </a:r>
          </a:p>
          <a:p>
            <a:pPr>
              <a:spcAft>
                <a:spcPts val="1200"/>
              </a:spcAft>
            </a:pPr>
            <a:r>
              <a:rPr lang="en-US" sz="2200" b="1" dirty="0" smtClean="0"/>
              <a:t>We must be careful/diligent </a:t>
            </a:r>
            <a:r>
              <a:rPr lang="en-US" sz="2200" dirty="0" smtClean="0"/>
              <a:t>to be pleasing in all things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2 Peter 3:14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2 Timothy 2:15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rgbClr val="0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Next Week</a:t>
            </a:r>
            <a:endParaRPr lang="en-US" cap="small" dirty="0">
              <a:solidFill>
                <a:srgbClr val="00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200" b="1" cap="small" dirty="0" smtClean="0"/>
              <a:t>2 Kings 11-12; 2 Chronicles 22-23</a:t>
            </a:r>
          </a:p>
          <a:p>
            <a:pPr algn="ctr"/>
            <a:r>
              <a:rPr lang="en-US" sz="3200" cap="small" dirty="0" err="1" smtClean="0"/>
              <a:t>Athaliah</a:t>
            </a:r>
            <a:r>
              <a:rPr lang="en-US" sz="3200" cap="small" dirty="0" smtClean="0"/>
              <a:t>, </a:t>
            </a:r>
            <a:r>
              <a:rPr lang="en-US" sz="3200" cap="small" dirty="0" err="1" smtClean="0"/>
              <a:t>Joash</a:t>
            </a:r>
            <a:endParaRPr lang="en-US" sz="3200" cap="small" dirty="0" smtClean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Review/Intro</a:t>
            </a:r>
            <a:br>
              <a:rPr lang="en-US" cap="small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</a:br>
            <a:r>
              <a:rPr lang="en-US" cap="small" dirty="0" smtClean="0">
                <a:solidFill>
                  <a:schemeClr val="tx1"/>
                </a:solidFill>
                <a:latin typeface="+mn-lt"/>
              </a:rPr>
              <a:t>2 Kings 4-7</a:t>
            </a:r>
            <a:endParaRPr lang="en-US" sz="30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500" i="1" dirty="0" smtClean="0"/>
              <a:t>Not Chronological Events</a:t>
            </a:r>
          </a:p>
          <a:p>
            <a:pPr algn="ctr"/>
            <a:r>
              <a:rPr lang="en-US" sz="3500" dirty="0" smtClean="0"/>
              <a:t>2 Kings 8:1-15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908" y="4596415"/>
            <a:ext cx="7637790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Why does the king of Israel want to know all the great things</a:t>
            </a:r>
          </a:p>
          <a:p>
            <a:pPr algn="ctr"/>
            <a:r>
              <a:rPr lang="en-US" sz="2200" dirty="0" smtClean="0"/>
              <a:t>Elisha has done?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957190" y="5502211"/>
            <a:ext cx="7023252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How does Ben-</a:t>
            </a:r>
            <a:r>
              <a:rPr lang="en-US" sz="2200" dirty="0" err="1" smtClean="0"/>
              <a:t>hadad</a:t>
            </a:r>
            <a:r>
              <a:rPr lang="en-US" sz="2200" dirty="0" smtClean="0"/>
              <a:t> know to send for the man of God?</a:t>
            </a:r>
            <a:endParaRPr lang="en-US" sz="2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chemeClr val="tx1"/>
                </a:solidFill>
                <a:latin typeface="+mn-lt"/>
              </a:rPr>
              <a:t>Elisha’s Prediction</a:t>
            </a:r>
            <a:endParaRPr lang="en-US" sz="30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500" i="1" dirty="0" smtClean="0"/>
              <a:t>Aram’s King &amp; Israel’s Plight</a:t>
            </a:r>
          </a:p>
          <a:p>
            <a:pPr algn="ctr"/>
            <a:r>
              <a:rPr lang="en-US" sz="3500" dirty="0" smtClean="0"/>
              <a:t>2 Kings 8:7-15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chemeClr val="tx1"/>
                </a:solidFill>
                <a:latin typeface="+mn-lt"/>
              </a:rPr>
              <a:t>Focus On The Kings</a:t>
            </a:r>
            <a:endParaRPr lang="en-US" sz="30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 lnSpcReduction="10000"/>
          </a:bodyPr>
          <a:lstStyle/>
          <a:p>
            <a:pPr algn="ctr"/>
            <a:r>
              <a:rPr lang="en-US" sz="3500" i="1" dirty="0" smtClean="0"/>
              <a:t>Israel &amp; Judah</a:t>
            </a:r>
          </a:p>
          <a:p>
            <a:pPr algn="ctr"/>
            <a:r>
              <a:rPr lang="en-US" sz="3500" dirty="0" smtClean="0"/>
              <a:t>2 Kings 8:16-10:36</a:t>
            </a:r>
          </a:p>
          <a:p>
            <a:pPr algn="ctr"/>
            <a:r>
              <a:rPr lang="en-US" sz="3500" dirty="0" smtClean="0"/>
              <a:t>2 Chronicles 21-22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" y="2261475"/>
            <a:ext cx="3105146" cy="1641893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/>
              <a:t>Joram</a:t>
            </a:r>
            <a:r>
              <a:rPr lang="en-US" b="1" dirty="0" smtClean="0"/>
              <a:t> </a:t>
            </a:r>
            <a:r>
              <a:rPr lang="en-US" dirty="0" smtClean="0"/>
              <a:t>(12 years)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62346" y="3389714"/>
            <a:ext cx="2973784" cy="51365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1"/>
                </a:solidFill>
              </a:rPr>
              <a:t>Ahaziah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(1 year)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62346" y="2493818"/>
            <a:ext cx="2973784" cy="8958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1"/>
                </a:solidFill>
              </a:rPr>
              <a:t>Jehoram</a:t>
            </a:r>
            <a:r>
              <a:rPr lang="en-US" dirty="0" smtClean="0">
                <a:solidFill>
                  <a:schemeClr val="tx1"/>
                </a:solidFill>
              </a:rPr>
              <a:t> (8 years)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62346" y="1847088"/>
            <a:ext cx="2973784" cy="6467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Jehoshaphat/</a:t>
            </a:r>
            <a:r>
              <a:rPr lang="en-US" b="1" dirty="0" err="1" smtClean="0">
                <a:solidFill>
                  <a:schemeClr val="tx1"/>
                </a:solidFill>
              </a:rPr>
              <a:t>Jehoram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1847088"/>
            <a:ext cx="3105146" cy="414387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bg1"/>
                </a:solidFill>
              </a:rPr>
              <a:t>Ahaziah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(2 years)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3903367"/>
            <a:ext cx="3105146" cy="2695183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Jehu</a:t>
            </a:r>
            <a:r>
              <a:rPr lang="en-US" dirty="0" smtClean="0">
                <a:solidFill>
                  <a:schemeClr val="bg1"/>
                </a:solidFill>
              </a:rPr>
              <a:t> (28 years)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36129" y="3903367"/>
            <a:ext cx="2609515" cy="69703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1"/>
                </a:solidFill>
              </a:rPr>
              <a:t>Athaliah</a:t>
            </a:r>
            <a:r>
              <a:rPr lang="en-US" dirty="0" smtClean="0">
                <a:solidFill>
                  <a:schemeClr val="tx1"/>
                </a:solidFill>
              </a:rPr>
              <a:t> (6 years)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62346" y="4600398"/>
            <a:ext cx="2973784" cy="225760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1"/>
                </a:solidFill>
              </a:rPr>
              <a:t>Joash</a:t>
            </a:r>
            <a:r>
              <a:rPr lang="en-US" dirty="0" smtClean="0">
                <a:solidFill>
                  <a:schemeClr val="tx1"/>
                </a:solidFill>
              </a:rPr>
              <a:t> (40 years)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" y="-48967"/>
            <a:ext cx="3105146" cy="1896055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Ahab</a:t>
            </a:r>
            <a:r>
              <a:rPr lang="en-US" dirty="0" smtClean="0"/>
              <a:t> (28 years)</a:t>
            </a:r>
          </a:p>
          <a:p>
            <a:pPr algn="ctr"/>
            <a:r>
              <a:rPr lang="en-US" dirty="0" smtClean="0"/>
              <a:t>874 BC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62346" y="123916"/>
            <a:ext cx="2973784" cy="172317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Jehoshaphat</a:t>
            </a:r>
            <a:r>
              <a:rPr lang="en-US" b="1" dirty="0" smtClean="0">
                <a:solidFill>
                  <a:schemeClr val="tx1"/>
                </a:solidFill>
              </a:rPr>
              <a:t> (25 years)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872 BC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Focus on Judah First</a:t>
            </a:r>
            <a:endParaRPr lang="en-US" sz="30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500" i="1" dirty="0" err="1" smtClean="0"/>
              <a:t>Jehoram</a:t>
            </a:r>
            <a:r>
              <a:rPr lang="en-US" sz="3500" i="1" dirty="0" smtClean="0"/>
              <a:t> &amp; </a:t>
            </a:r>
            <a:r>
              <a:rPr lang="en-US" sz="3500" i="1" dirty="0" err="1" smtClean="0"/>
              <a:t>Ahaziah</a:t>
            </a:r>
            <a:endParaRPr lang="en-US" sz="3500" i="1" dirty="0" smtClean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/>
              <a:t>Followed in the ways of house of Ahab:</a:t>
            </a:r>
          </a:p>
          <a:p>
            <a:pPr lvl="1">
              <a:spcAft>
                <a:spcPts val="600"/>
              </a:spcAft>
            </a:pPr>
            <a:r>
              <a:rPr lang="en-US" sz="2000" dirty="0" err="1" smtClean="0"/>
              <a:t>Jehoram</a:t>
            </a:r>
            <a:r>
              <a:rPr lang="en-US" sz="2000" b="1" dirty="0" smtClean="0"/>
              <a:t> </a:t>
            </a:r>
            <a:r>
              <a:rPr lang="en-US" sz="2000" baseline="30000" dirty="0" smtClean="0"/>
              <a:t>(2 Kings 8:9 &amp; 2 </a:t>
            </a:r>
            <a:r>
              <a:rPr lang="en-US" sz="2000" baseline="30000" dirty="0" err="1" smtClean="0"/>
              <a:t>Chron</a:t>
            </a:r>
            <a:r>
              <a:rPr lang="en-US" sz="2000" baseline="30000" dirty="0" smtClean="0"/>
              <a:t> 21:6)</a:t>
            </a:r>
          </a:p>
          <a:p>
            <a:pPr lvl="1">
              <a:spcAft>
                <a:spcPts val="600"/>
              </a:spcAft>
            </a:pPr>
            <a:r>
              <a:rPr lang="en-US" sz="2000" dirty="0" err="1" smtClean="0"/>
              <a:t>Ahaziah</a:t>
            </a:r>
            <a:r>
              <a:rPr lang="en-US" sz="2000" dirty="0" smtClean="0"/>
              <a:t> </a:t>
            </a:r>
            <a:r>
              <a:rPr lang="en-US" sz="2000" baseline="30000" dirty="0" smtClean="0"/>
              <a:t>(2 Kings 8:27 &amp; 2 </a:t>
            </a:r>
            <a:r>
              <a:rPr lang="en-US" sz="2000" baseline="30000" dirty="0" err="1" smtClean="0"/>
              <a:t>Chron</a:t>
            </a:r>
            <a:r>
              <a:rPr lang="en-US" sz="2000" baseline="30000" dirty="0" smtClean="0"/>
              <a:t> 22:3)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Took counsel from:</a:t>
            </a:r>
          </a:p>
          <a:p>
            <a:pPr lvl="1">
              <a:spcAft>
                <a:spcPts val="600"/>
              </a:spcAft>
            </a:pPr>
            <a:r>
              <a:rPr lang="en-US" sz="2000" dirty="0" err="1" smtClean="0"/>
              <a:t>Athaliah</a:t>
            </a:r>
            <a:r>
              <a:rPr lang="en-US" sz="2000" dirty="0" smtClean="0"/>
              <a:t> his wife </a:t>
            </a:r>
            <a:r>
              <a:rPr lang="en-US" sz="2000" baseline="30000" dirty="0" smtClean="0"/>
              <a:t>(2 </a:t>
            </a:r>
            <a:r>
              <a:rPr lang="en-US" sz="2000" baseline="30000" dirty="0" err="1" smtClean="0"/>
              <a:t>Chron</a:t>
            </a:r>
            <a:r>
              <a:rPr lang="en-US" sz="2000" baseline="30000" dirty="0" smtClean="0"/>
              <a:t> 21:6, 22:10)</a:t>
            </a:r>
          </a:p>
          <a:p>
            <a:pPr lvl="1">
              <a:spcAft>
                <a:spcPts val="600"/>
              </a:spcAft>
            </a:pPr>
            <a:r>
              <a:rPr lang="en-US" sz="2000" dirty="0" err="1" smtClean="0"/>
              <a:t>Athaliah</a:t>
            </a:r>
            <a:r>
              <a:rPr lang="en-US" sz="2000" dirty="0" smtClean="0"/>
              <a:t> his mother </a:t>
            </a:r>
            <a:r>
              <a:rPr lang="en-US" sz="2000" baseline="30000" dirty="0" smtClean="0"/>
              <a:t>(2 </a:t>
            </a:r>
            <a:r>
              <a:rPr lang="en-US" sz="2000" baseline="30000" dirty="0" err="1" smtClean="0"/>
              <a:t>Chron</a:t>
            </a:r>
            <a:r>
              <a:rPr lang="en-US" sz="2000" baseline="30000" dirty="0" smtClean="0"/>
              <a:t> 22:2,10)</a:t>
            </a:r>
          </a:p>
          <a:p>
            <a:pPr>
              <a:spcAft>
                <a:spcPts val="600"/>
              </a:spcAft>
            </a:pPr>
            <a:r>
              <a:rPr lang="en-US" sz="2000" b="1" dirty="0" err="1" smtClean="0"/>
              <a:t>Ahaziah’s</a:t>
            </a:r>
            <a:r>
              <a:rPr lang="en-US" sz="2000" b="1" dirty="0" smtClean="0"/>
              <a:t> highlights: </a:t>
            </a:r>
            <a:r>
              <a:rPr lang="en-US" sz="2000" baseline="30000" dirty="0" smtClean="0"/>
              <a:t>(2 </a:t>
            </a:r>
            <a:r>
              <a:rPr lang="en-US" sz="2000" baseline="30000" dirty="0" err="1" smtClean="0"/>
              <a:t>Chron</a:t>
            </a:r>
            <a:r>
              <a:rPr lang="en-US" sz="2000" baseline="30000" dirty="0" smtClean="0"/>
              <a:t> 22:5-7)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Allied with </a:t>
            </a:r>
            <a:r>
              <a:rPr lang="en-US" sz="2000" dirty="0" err="1" smtClean="0"/>
              <a:t>Joram</a:t>
            </a:r>
            <a:r>
              <a:rPr lang="en-US" sz="2000" dirty="0" smtClean="0"/>
              <a:t> </a:t>
            </a:r>
            <a:r>
              <a:rPr lang="en-US" sz="2000" baseline="30000" dirty="0" smtClean="0"/>
              <a:t>(Israel) </a:t>
            </a:r>
            <a:r>
              <a:rPr lang="en-US" sz="2000" dirty="0" smtClean="0"/>
              <a:t>vs. </a:t>
            </a:r>
            <a:r>
              <a:rPr lang="en-US" sz="2000" dirty="0" err="1" smtClean="0"/>
              <a:t>Hazael</a:t>
            </a:r>
            <a:r>
              <a:rPr lang="en-US" sz="2000" dirty="0" smtClean="0"/>
              <a:t> </a:t>
            </a:r>
            <a:r>
              <a:rPr lang="en-US" sz="2000" baseline="30000" dirty="0" smtClean="0"/>
              <a:t>(Aram) </a:t>
            </a:r>
            <a:r>
              <a:rPr lang="en-US" sz="2000" dirty="0" smtClean="0"/>
              <a:t>at </a:t>
            </a:r>
            <a:r>
              <a:rPr lang="en-US" sz="2000" dirty="0" err="1" smtClean="0"/>
              <a:t>Ramoth</a:t>
            </a:r>
            <a:r>
              <a:rPr lang="en-US" sz="2000" dirty="0" smtClean="0"/>
              <a:t>-Gilead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His destruction was from God</a:t>
            </a:r>
            <a:endParaRPr lang="en-US" sz="200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small" dirty="0" smtClean="0">
                <a:solidFill>
                  <a:srgbClr val="000000"/>
                </a:solidFill>
              </a:rPr>
              <a:t>Kings of Judah at This Time…</a:t>
            </a:r>
            <a:br>
              <a:rPr lang="en-US" b="1" cap="small" dirty="0" smtClean="0">
                <a:solidFill>
                  <a:srgbClr val="000000"/>
                </a:solidFill>
              </a:rPr>
            </a:br>
            <a:r>
              <a:rPr lang="en-US" sz="3556" cap="small" dirty="0" smtClean="0">
                <a:solidFill>
                  <a:srgbClr val="000000"/>
                </a:solidFill>
              </a:rPr>
              <a:t>(2 Kings 8 &amp; 2 </a:t>
            </a:r>
            <a:r>
              <a:rPr lang="en-US" sz="3556" cap="small" dirty="0" err="1" smtClean="0">
                <a:solidFill>
                  <a:srgbClr val="000000"/>
                </a:solidFill>
              </a:rPr>
              <a:t>Chron</a:t>
            </a:r>
            <a:r>
              <a:rPr lang="en-US" sz="3556" cap="small" dirty="0" smtClean="0">
                <a:solidFill>
                  <a:srgbClr val="000000"/>
                </a:solidFill>
              </a:rPr>
              <a:t> 22)</a:t>
            </a:r>
            <a:endParaRPr lang="en-US" sz="3556" cap="small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Focus on Israel</a:t>
            </a:r>
            <a:endParaRPr lang="en-US" sz="3000" b="0" cap="small" dirty="0"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500" i="1" dirty="0" err="1" smtClean="0"/>
              <a:t>Joram</a:t>
            </a:r>
            <a:r>
              <a:rPr lang="en-US" sz="3500" i="1" dirty="0" smtClean="0"/>
              <a:t> &amp; Jehu</a:t>
            </a:r>
          </a:p>
          <a:p>
            <a:pPr algn="ctr"/>
            <a:r>
              <a:rPr lang="en-US" sz="3500" dirty="0" smtClean="0"/>
              <a:t>2 Kings 8:28-10:36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533400" y="322853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spcAft>
                <a:spcPts val="2400"/>
              </a:spcAft>
            </a:pPr>
            <a:r>
              <a:rPr lang="en-US" sz="2000" b="1" dirty="0" err="1" smtClean="0"/>
              <a:t>Joram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Ahaziah</a:t>
            </a:r>
            <a:r>
              <a:rPr lang="en-US" sz="2000" b="1" dirty="0" smtClean="0"/>
              <a:t> </a:t>
            </a:r>
            <a:r>
              <a:rPr lang="en-US" sz="2000" dirty="0" smtClean="0"/>
              <a:t>are together (8:28-29)</a:t>
            </a:r>
          </a:p>
          <a:p>
            <a:pPr>
              <a:spcAft>
                <a:spcPts val="2400"/>
              </a:spcAft>
            </a:pPr>
            <a:r>
              <a:rPr lang="en-US" sz="2000" b="1" dirty="0" smtClean="0"/>
              <a:t>Elisha</a:t>
            </a:r>
            <a:r>
              <a:rPr lang="en-US" sz="2000" dirty="0" smtClean="0"/>
              <a:t> sends his servant to anoint Jehu (9:1-13)</a:t>
            </a:r>
          </a:p>
          <a:p>
            <a:pPr lvl="1">
              <a:spcAft>
                <a:spcPts val="2400"/>
              </a:spcAft>
            </a:pPr>
            <a:r>
              <a:rPr lang="en-US" sz="2000" dirty="0" smtClean="0"/>
              <a:t>King over Israel</a:t>
            </a:r>
          </a:p>
          <a:p>
            <a:pPr lvl="1">
              <a:spcAft>
                <a:spcPts val="2400"/>
              </a:spcAft>
            </a:pPr>
            <a:r>
              <a:rPr lang="en-US" sz="2000" dirty="0" smtClean="0"/>
              <a:t>Execute the Lord’s judgment on the house of Ahab</a:t>
            </a:r>
          </a:p>
          <a:p>
            <a:pPr lvl="1">
              <a:spcAft>
                <a:spcPts val="2400"/>
              </a:spcAft>
            </a:pPr>
            <a:r>
              <a:rPr lang="en-US" sz="2000" dirty="0" smtClean="0"/>
              <a:t>Note how the captains viewed the servant (9:11)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small" dirty="0" smtClean="0">
                <a:solidFill>
                  <a:srgbClr val="000000"/>
                </a:solidFill>
              </a:rPr>
              <a:t>The Order</a:t>
            </a:r>
            <a:br>
              <a:rPr lang="en-US" b="1" cap="small" dirty="0" smtClean="0">
                <a:solidFill>
                  <a:srgbClr val="000000"/>
                </a:solidFill>
              </a:rPr>
            </a:br>
            <a:r>
              <a:rPr lang="en-US" sz="3556" cap="small" dirty="0" smtClean="0">
                <a:solidFill>
                  <a:srgbClr val="000000"/>
                </a:solidFill>
              </a:rPr>
              <a:t>(2 Kings 9:1-13)</a:t>
            </a:r>
            <a:endParaRPr lang="en-US" sz="3556" cap="small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rte">
      <a:majorFont>
        <a:latin typeface="Constantia"/>
        <a:ea typeface=""/>
        <a:cs typeface=""/>
        <a:font script="Jpan" typeface="ＭＳ 明朝"/>
      </a:majorFont>
      <a:minorFont>
        <a:latin typeface="Constantia"/>
        <a:ea typeface=""/>
        <a:cs typeface=""/>
        <a:font script="Jpan" typeface="ＭＳ 明朝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18104</TotalTime>
  <Words>987</Words>
  <Application>Microsoft Macintosh PowerPoint</Application>
  <PresentationFormat>On-screen Show (4:3)</PresentationFormat>
  <Paragraphs>104</Paragraphs>
  <Slides>14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The Divided Kingdom</vt:lpstr>
      <vt:lpstr>Review/Intro 2 Kings 4-7</vt:lpstr>
      <vt:lpstr>Elisha’s Prediction</vt:lpstr>
      <vt:lpstr>Focus On The Kings</vt:lpstr>
      <vt:lpstr>Slide 5</vt:lpstr>
      <vt:lpstr>Focus on Judah First</vt:lpstr>
      <vt:lpstr>Kings of Judah at This Time… (2 Kings 8 &amp; 2 Chron 22)</vt:lpstr>
      <vt:lpstr>Focus on Israel</vt:lpstr>
      <vt:lpstr>The Order (2 Kings 9:1-13)</vt:lpstr>
      <vt:lpstr>The Execution (2 Kings 9:14-10:28)</vt:lpstr>
      <vt:lpstr>The Execution (2 Kings 9:27-10:28)</vt:lpstr>
      <vt:lpstr>Overview of Jehu’s Reign (2 Kings 10:)</vt:lpstr>
      <vt:lpstr>Applications 2013</vt:lpstr>
      <vt:lpstr>Next Week</vt:lpstr>
    </vt:vector>
  </TitlesOfParts>
  <Company>My Mac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Divided Kingdom</dc:title>
  <dc:creator>Wes</dc:creator>
  <cp:lastModifiedBy>Wes</cp:lastModifiedBy>
  <cp:revision>142</cp:revision>
  <dcterms:created xsi:type="dcterms:W3CDTF">2013-06-18T13:33:57Z</dcterms:created>
  <dcterms:modified xsi:type="dcterms:W3CDTF">2013-06-18T13:38:07Z</dcterms:modified>
</cp:coreProperties>
</file>